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80" r:id="rId21"/>
    <p:sldId id="281" r:id="rId22"/>
    <p:sldId id="283" r:id="rId23"/>
    <p:sldId id="282" r:id="rId24"/>
    <p:sldId id="284" r:id="rId25"/>
    <p:sldId id="288" r:id="rId26"/>
    <p:sldId id="285" r:id="rId27"/>
    <p:sldId id="289" r:id="rId28"/>
    <p:sldId id="286" r:id="rId29"/>
    <p:sldId id="287" r:id="rId30"/>
    <p:sldId id="294" r:id="rId31"/>
    <p:sldId id="296" r:id="rId32"/>
    <p:sldId id="295" r:id="rId33"/>
    <p:sldId id="290" r:id="rId34"/>
    <p:sldId id="297" r:id="rId35"/>
    <p:sldId id="291" r:id="rId36"/>
    <p:sldId id="298" r:id="rId37"/>
    <p:sldId id="292" r:id="rId38"/>
    <p:sldId id="304" r:id="rId39"/>
    <p:sldId id="293" r:id="rId40"/>
    <p:sldId id="305" r:id="rId41"/>
    <p:sldId id="307" r:id="rId42"/>
    <p:sldId id="306" r:id="rId43"/>
    <p:sldId id="299" r:id="rId44"/>
    <p:sldId id="300" r:id="rId45"/>
    <p:sldId id="301" r:id="rId46"/>
    <p:sldId id="302" r:id="rId47"/>
    <p:sldId id="303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00C7-B19B-4259-9095-ADE5947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03CB4-564B-4E9B-A0D0-B303FF408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539A-102F-4F51-846A-E9FD74B84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83E-CBA6-49CC-8F87-A4BD5485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01DB9-455D-4877-8997-35C19EE3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A729-F010-48FA-BAEB-D6ABBE2D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32116-3D20-477B-AFF0-804BC2A8C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404DE-703B-4F0C-BC39-D3688631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D53F-F9D2-4518-B862-6340466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46C04-0B7F-42F3-A254-78DE4B62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55DD5-0B90-4DAD-9C30-85A5B58FA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2D9DE-44C3-4335-A682-11B7A3D2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DB115-4BEA-4F17-949E-DF61E79E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C1D60-6C8C-40E8-A986-1703FFB12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01494-EDBD-4D7F-B5E5-A22305AC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9C4E-7C67-4875-8EC9-CDB7FE43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8892A-A47E-49A5-877A-76CDB2CD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FC0E2-AFF7-47DF-B0D7-D6B6C966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0D9C4-0A10-4201-9CE1-CA6E54A8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BA71-E3DB-4563-90C1-743CA872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CDB4-40E7-4EFF-AFCE-C3B935D8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D5E6F-8DDF-4622-9EF5-362621F61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C1B45-C5F3-40B9-99E9-FEF9FF31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3D75A-2481-404D-96C2-57679286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E913-CE1A-4562-9F1F-30A863D6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0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A8ED-1A2A-4242-9D7A-970A0D9E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B6D09-9846-419F-ACF4-2A5B3959F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15BA3-7F71-4E77-8B0E-2D175B1A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92DDD-327D-4A67-BDC0-756693DD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8C847D-D47A-45BB-84B5-0EA7537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EAE3-E5A5-458C-9DA2-1D99A990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7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AF9A2-6482-4640-8030-41B173D6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3AEBF-22E0-49C2-BFB4-6C1121263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C1E0D-A982-4020-96AB-FD836EC43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C5BBD4-2067-4FE1-9934-CDFF88736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D4C8A-3CA0-40E2-A178-391CB9F07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58D3C4-9899-42DE-84FC-2C546FA0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AB3CF-ED7A-4EF6-A9A3-2E05A1EA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2AF3EB-DA17-4680-9D37-DB7E6146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95B8-CE05-4031-9359-B4DE0B3C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5A124-9DF2-46B5-8C99-97D661CFE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982921-4612-4DFA-AA46-687058BE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6EA53-D978-4B22-916F-63A7FB00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0339B-B677-4CE8-81EA-402EE0E8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5F0B0-1BCE-48BD-A76A-A4D1B0AF0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09C06-FB68-41C4-AEC1-26E384138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630B-9AAA-4450-8D77-8F8AF7206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5A76-2CFF-45D9-9B34-E92FFDDE7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D8A6E-EF7A-455A-9E6F-9493E4B5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86304D-9021-4C17-AE5B-91C09401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736E4-F579-4374-BF58-56B41320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43F4F-2197-450B-8959-2A79B3E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10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6400C-ECFF-429D-8AB0-1941AC45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9B347-9F55-4650-AD9E-EDA710F42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3A4A0-2B99-4519-AF12-367BFA56F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C53C1-4D15-4437-81D3-93E587B0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5481B-6C2A-4E69-8A16-97BCE193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1ACA0-AB68-4F20-A823-0AB4FD4C0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AF571-4C05-48E8-AF36-88B6F311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A360C-75BA-4CBD-AF02-BB60CE48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2C027-BC50-4AD1-A024-346825313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FACA4-32EE-498B-BC37-90CED119E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0DC0-7182-4C06-A73C-68002E7FF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ms-demo-doc" TargetMode="External"/><Relationship Id="rId4" Type="http://schemas.openxmlformats.org/officeDocument/2006/relationships/hyperlink" Target="http://bit.ly/ms-demo-sourc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threemammals.com/ocelo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 Solution: Tools, Patterns &amp; Practices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Halil İbrahim Kalkan</a:t>
            </a:r>
          </a:p>
        </p:txBody>
      </p:sp>
    </p:spTree>
    <p:extLst>
      <p:ext uri="{BB962C8B-B14F-4D97-AF65-F5344CB8AC3E}">
        <p14:creationId xmlns:p14="http://schemas.microsoft.com/office/powerpoint/2010/main" val="237131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Clean Architecture / Onion Architecture</a:t>
            </a:r>
          </a:p>
          <a:p>
            <a:pPr lvl="1"/>
            <a:r>
              <a:rPr lang="en-US" sz="2000" dirty="0"/>
              <a:t>Each layer can only depend on the layer </a:t>
            </a:r>
            <a:r>
              <a:rPr lang="en-US" sz="2000" b="1" dirty="0"/>
              <a:t>directly inside </a:t>
            </a:r>
            <a:r>
              <a:rPr lang="en-US" sz="2000" dirty="0"/>
              <a:t>it</a:t>
            </a:r>
          </a:p>
          <a:p>
            <a:pPr lvl="1"/>
            <a:r>
              <a:rPr lang="en-US" sz="2000" dirty="0"/>
              <a:t>More organized, </a:t>
            </a:r>
            <a:r>
              <a:rPr lang="en-US" sz="2000" b="1" dirty="0"/>
              <a:t>maintainable</a:t>
            </a:r>
            <a:r>
              <a:rPr lang="en-US" sz="2000" dirty="0"/>
              <a:t>, reusable &amp; testable code base.</a:t>
            </a:r>
          </a:p>
          <a:p>
            <a:pPr lvl="1"/>
            <a:r>
              <a:rPr lang="en-US" sz="2000" dirty="0"/>
              <a:t>Each layer can be a </a:t>
            </a:r>
            <a:r>
              <a:rPr lang="en-US" sz="2000" b="1" dirty="0"/>
              <a:t>separated project </a:t>
            </a:r>
            <a:r>
              <a:rPr lang="en-US" sz="2000" dirty="0"/>
              <a:t>(</a:t>
            </a:r>
            <a:r>
              <a:rPr lang="en-US" sz="2000" dirty="0" err="1"/>
              <a:t>csproj</a:t>
            </a:r>
            <a:r>
              <a:rPr lang="en-US" sz="2000" dirty="0"/>
              <a:t> file)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441F6C-3363-419D-B01B-452EBEC2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450" y="1690688"/>
            <a:ext cx="4532382" cy="4532382"/>
          </a:xfrm>
          <a:prstGeom prst="rect">
            <a:avLst/>
          </a:prstGeom>
        </p:spPr>
      </p:pic>
      <p:pic>
        <p:nvPicPr>
          <p:cNvPr id="1026" name="Picture 2" descr="bookstore-visual-studio-solution">
            <a:extLst>
              <a:ext uri="{FF2B5EF4-FFF2-40B4-BE49-F238E27FC236}">
                <a16:creationId xmlns:a16="http://schemas.microsoft.com/office/drawing/2014/main" id="{EE0BA37B-0587-430D-B50A-5EB51573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682" y="3833813"/>
            <a:ext cx="4298405" cy="261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25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Each module corresponds to a </a:t>
            </a:r>
            <a:r>
              <a:rPr lang="en-US" sz="2400" b="1" dirty="0"/>
              <a:t>bounded context </a:t>
            </a:r>
            <a:r>
              <a:rPr lang="en-US" sz="2400" dirty="0"/>
              <a:t>in DDD.</a:t>
            </a:r>
          </a:p>
          <a:p>
            <a:r>
              <a:rPr lang="en-US" sz="2400" dirty="0"/>
              <a:t>Modules can have a </a:t>
            </a:r>
            <a:r>
              <a:rPr lang="en-US" sz="2400" b="1" dirty="0"/>
              <a:t>separated VS solutions</a:t>
            </a:r>
          </a:p>
          <a:p>
            <a:r>
              <a:rPr lang="en-US" sz="2400" dirty="0"/>
              <a:t>Modules can </a:t>
            </a:r>
            <a:r>
              <a:rPr lang="en-US" sz="2400" b="1" dirty="0"/>
              <a:t>cross-reference</a:t>
            </a:r>
            <a:r>
              <a:rPr lang="en-US" sz="2400" dirty="0"/>
              <a:t> to each other</a:t>
            </a:r>
          </a:p>
          <a:p>
            <a:r>
              <a:rPr lang="en-US" sz="2400" b="1" dirty="0"/>
              <a:t>Modular in development</a:t>
            </a:r>
            <a:r>
              <a:rPr lang="en-US" sz="2400" dirty="0"/>
              <a:t>, but still monolithic on runtime.</a:t>
            </a:r>
          </a:p>
          <a:p>
            <a:r>
              <a:rPr lang="en-US" sz="2400" dirty="0"/>
              <a:t>A module can be </a:t>
            </a:r>
            <a:r>
              <a:rPr lang="en-US" sz="2400" b="1" dirty="0"/>
              <a:t>layered</a:t>
            </a:r>
            <a:r>
              <a:rPr lang="en-US" sz="2400" dirty="0"/>
              <a:t> inside it.</a:t>
            </a:r>
          </a:p>
          <a:p>
            <a:r>
              <a:rPr lang="en-US" sz="2400" dirty="0"/>
              <a:t>All modules shares a </a:t>
            </a:r>
            <a:r>
              <a:rPr lang="en-US" sz="2400" b="1" dirty="0"/>
              <a:t>single database</a:t>
            </a:r>
            <a:r>
              <a:rPr lang="en-US" sz="2400" dirty="0"/>
              <a:t>.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7546847" y="1487425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7634592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9864209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7634592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9864209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7634592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9864209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8540496" y="2650673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9009433" y="2650674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10777472" y="380825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3C579A7-F68F-4E95-A4E9-33C8F82B3916}"/>
              </a:ext>
            </a:extLst>
          </p:cNvPr>
          <p:cNvSpPr/>
          <p:nvPr/>
        </p:nvSpPr>
        <p:spPr>
          <a:xfrm>
            <a:off x="8884919" y="5524296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825A2E1-0511-49D2-87A3-F6E407961B44}"/>
              </a:ext>
            </a:extLst>
          </p:cNvPr>
          <p:cNvCxnSpPr>
            <a:stCxn id="7" idx="2"/>
            <a:endCxn id="17" idx="0"/>
          </p:cNvCxnSpPr>
          <p:nvPr/>
        </p:nvCxnSpPr>
        <p:spPr>
          <a:xfrm flipH="1">
            <a:off x="9665207" y="5071873"/>
            <a:ext cx="1" cy="452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557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CB51C77-06BE-42D0-8B31-A566468A54A6}"/>
              </a:ext>
            </a:extLst>
          </p:cNvPr>
          <p:cNvSpPr/>
          <p:nvPr/>
        </p:nvSpPr>
        <p:spPr>
          <a:xfrm>
            <a:off x="8337610" y="2425775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C640E24-5F05-425D-AFCA-705DECFF11E4}"/>
              </a:ext>
            </a:extLst>
          </p:cNvPr>
          <p:cNvSpPr/>
          <p:nvPr/>
        </p:nvSpPr>
        <p:spPr>
          <a:xfrm>
            <a:off x="1503238" y="2458099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11E55F-478B-4139-899C-FAF482638AC2}"/>
              </a:ext>
            </a:extLst>
          </p:cNvPr>
          <p:cNvSpPr/>
          <p:nvPr/>
        </p:nvSpPr>
        <p:spPr>
          <a:xfrm>
            <a:off x="8374938" y="4194478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4FDD1DC-09D5-4E10-92ED-2ED90C5717DE}"/>
              </a:ext>
            </a:extLst>
          </p:cNvPr>
          <p:cNvSpPr/>
          <p:nvPr/>
        </p:nvSpPr>
        <p:spPr>
          <a:xfrm>
            <a:off x="1503238" y="3615686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BAE940C-FA6B-4D73-934B-68667BBF7677}"/>
              </a:ext>
            </a:extLst>
          </p:cNvPr>
          <p:cNvSpPr/>
          <p:nvPr/>
        </p:nvSpPr>
        <p:spPr>
          <a:xfrm>
            <a:off x="1503238" y="4773273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FE30BD4-B81E-4CF9-A4E8-9099AAAB7FC9}"/>
              </a:ext>
            </a:extLst>
          </p:cNvPr>
          <p:cNvCxnSpPr>
            <a:stCxn id="8" idx="1"/>
            <a:endCxn id="20" idx="6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7FF51A-FCE2-4B1D-A935-3649544E73B8}"/>
              </a:ext>
            </a:extLst>
          </p:cNvPr>
          <p:cNvCxnSpPr>
            <a:stCxn id="10" idx="1"/>
            <a:endCxn id="22" idx="6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7758B5-4C4E-4F1D-B2F7-A502CB99B529}"/>
              </a:ext>
            </a:extLst>
          </p:cNvPr>
          <p:cNvCxnSpPr>
            <a:stCxn id="12" idx="1"/>
            <a:endCxn id="23" idx="6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0716695-0151-464A-881A-D60CE234B3FC}"/>
              </a:ext>
            </a:extLst>
          </p:cNvPr>
          <p:cNvCxnSpPr>
            <a:stCxn id="11" idx="3"/>
            <a:endCxn id="21" idx="1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4F3B23-9AB8-4FFF-9DCA-BF0A9501048F}"/>
              </a:ext>
            </a:extLst>
          </p:cNvPr>
          <p:cNvCxnSpPr>
            <a:stCxn id="13" idx="3"/>
            <a:endCxn id="21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4C3CFFE-FB10-4FE3-87EA-E641317FAB6E}"/>
              </a:ext>
            </a:extLst>
          </p:cNvPr>
          <p:cNvCxnSpPr>
            <a:endCxn id="19" idx="2"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802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02113-ADE0-47BC-B9BF-BD2434144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554" y="2474168"/>
            <a:ext cx="5225646" cy="2206205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1800" b="1" dirty="0"/>
              <a:t>Better Scalability</a:t>
            </a:r>
          </a:p>
          <a:p>
            <a:pPr lvl="2"/>
            <a:r>
              <a:rPr lang="en-US" sz="1400" dirty="0"/>
              <a:t>Each database gets </a:t>
            </a:r>
            <a:r>
              <a:rPr lang="en-US" sz="1400" b="1" dirty="0"/>
              <a:t>less load</a:t>
            </a:r>
            <a:endParaRPr lang="en-US" sz="1400" dirty="0"/>
          </a:p>
          <a:p>
            <a:pPr lvl="2"/>
            <a:r>
              <a:rPr lang="en-US" sz="1400" dirty="0"/>
              <a:t>Each database can be </a:t>
            </a:r>
            <a:r>
              <a:rPr lang="en-US" sz="1400" b="1" dirty="0"/>
              <a:t>scaled independently</a:t>
            </a:r>
            <a:endParaRPr lang="en-US" sz="1400" dirty="0"/>
          </a:p>
          <a:p>
            <a:pPr lvl="1"/>
            <a:r>
              <a:rPr lang="en-US" sz="1800" b="1" dirty="0"/>
              <a:t>Schema Changes</a:t>
            </a:r>
            <a:r>
              <a:rPr lang="en-US" sz="1800" dirty="0"/>
              <a:t> only affects the related module</a:t>
            </a:r>
          </a:p>
          <a:p>
            <a:r>
              <a:rPr lang="en-US" sz="2400" dirty="0"/>
              <a:t>Challenges</a:t>
            </a:r>
            <a:endParaRPr lang="en-US" sz="2200" dirty="0"/>
          </a:p>
          <a:p>
            <a:pPr lvl="1"/>
            <a:r>
              <a:rPr lang="en-US" sz="2000" dirty="0"/>
              <a:t>Cross-database </a:t>
            </a:r>
            <a:r>
              <a:rPr lang="en-US" sz="2000" b="1" dirty="0"/>
              <a:t>joins </a:t>
            </a:r>
            <a:r>
              <a:rPr lang="en-US" sz="2000" dirty="0"/>
              <a:t>is hard or impossible</a:t>
            </a:r>
          </a:p>
          <a:p>
            <a:pPr lvl="2"/>
            <a:r>
              <a:rPr lang="en-US" sz="1600" dirty="0"/>
              <a:t>Inter-module method calls</a:t>
            </a:r>
          </a:p>
          <a:p>
            <a:pPr lvl="2"/>
            <a:r>
              <a:rPr lang="en-US" sz="1600" dirty="0"/>
              <a:t>Data duplication / denormalization</a:t>
            </a:r>
          </a:p>
          <a:p>
            <a:pPr lvl="2"/>
            <a:r>
              <a:rPr lang="en-US" sz="1600" dirty="0"/>
              <a:t>Summary tables</a:t>
            </a:r>
          </a:p>
          <a:p>
            <a:pPr lvl="1"/>
            <a:r>
              <a:rPr lang="en-US" sz="2000" dirty="0"/>
              <a:t>Requires </a:t>
            </a:r>
            <a:r>
              <a:rPr lang="en-US" sz="2000" b="1" dirty="0"/>
              <a:t>distributed transactions</a:t>
            </a:r>
          </a:p>
          <a:p>
            <a:pPr lvl="2"/>
            <a:r>
              <a:rPr lang="en-US" sz="1600" dirty="0"/>
              <a:t>But not supported by all database systems.</a:t>
            </a:r>
          </a:p>
        </p:txBody>
      </p:sp>
    </p:spTree>
    <p:extLst>
      <p:ext uri="{BB962C8B-B14F-4D97-AF65-F5344CB8AC3E}">
        <p14:creationId xmlns:p14="http://schemas.microsoft.com/office/powerpoint/2010/main" val="10906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Polyglot Persistence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055454-D285-4F69-A103-290A9BE362D0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F91C77-DAF1-45C3-9BCA-6F95DE686A38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EF1A2-EC43-427A-B527-4EDAE0A30669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3D04D-12E5-4BDB-ABEA-086F91EC3181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A72451-97E8-4257-8374-3373941AEE01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AF6B71-ED8A-40F2-8079-E4A0E298B193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60E88-BA4A-4C74-93AF-B4F93B3173A2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3003E5-3970-4167-A7BF-9D9A14CDEF33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2ECF030-2B4C-4462-9422-7BEE94AC007E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945A0F-1CD1-4E2D-8709-8127AB247DEA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59118D9-3E55-4EA4-8A04-F88149AA0B4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538189-FC85-4FCA-8CCA-792FC79B6E0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3FD246C-F918-48F5-968F-D205856A8D02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85FC02-8B82-4752-90CF-C6ACB6984C3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741DBA-F104-4EC3-B973-FFD24123D2B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70EA86-4F2A-4D67-8AD1-16EB630CD6C3}"/>
              </a:ext>
            </a:extLst>
          </p:cNvPr>
          <p:cNvCxnSpPr>
            <a:cxnSpLocks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sql server">
            <a:extLst>
              <a:ext uri="{FF2B5EF4-FFF2-40B4-BE49-F238E27FC236}">
                <a16:creationId xmlns:a16="http://schemas.microsoft.com/office/drawing/2014/main" id="{EF5094E7-671F-402F-A15F-1106F83A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544" y="3844047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ongodb">
            <a:extLst>
              <a:ext uri="{FF2B5EF4-FFF2-40B4-BE49-F238E27FC236}">
                <a16:creationId xmlns:a16="http://schemas.microsoft.com/office/drawing/2014/main" id="{8C718F9D-DF82-4A68-8663-4EB6B507F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638" y="2022304"/>
            <a:ext cx="1490127" cy="149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elasticsearch">
            <a:extLst>
              <a:ext uri="{FF2B5EF4-FFF2-40B4-BE49-F238E27FC236}">
                <a16:creationId xmlns:a16="http://schemas.microsoft.com/office/drawing/2014/main" id="{0316DBAF-1CB5-46BA-98F9-D7800EC46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64" y="2529092"/>
            <a:ext cx="2081335" cy="50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sql server">
            <a:extLst>
              <a:ext uri="{FF2B5EF4-FFF2-40B4-BE49-F238E27FC236}">
                <a16:creationId xmlns:a16="http://schemas.microsoft.com/office/drawing/2014/main" id="{BB3A1589-E515-4564-A85B-17B38FD82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86" y="4566224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redis">
            <a:extLst>
              <a:ext uri="{FF2B5EF4-FFF2-40B4-BE49-F238E27FC236}">
                <a16:creationId xmlns:a16="http://schemas.microsoft.com/office/drawing/2014/main" id="{52854EA4-5A4F-4BC0-A567-18F5151D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345" y="3705746"/>
            <a:ext cx="1505434" cy="50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1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2000" dirty="0"/>
              <a:t>A module can use the </a:t>
            </a:r>
            <a:r>
              <a:rPr lang="en-US" sz="2000" b="1" dirty="0"/>
              <a:t>best DBMS</a:t>
            </a:r>
            <a:r>
              <a:rPr lang="en-US" sz="2000" dirty="0"/>
              <a:t> for it.</a:t>
            </a:r>
          </a:p>
          <a:p>
            <a:r>
              <a:rPr lang="en-US" sz="2400" dirty="0"/>
              <a:t>Challenges</a:t>
            </a:r>
          </a:p>
          <a:p>
            <a:pPr lvl="1"/>
            <a:r>
              <a:rPr lang="en-US" sz="1800" dirty="0"/>
              <a:t>Impossible to have cross-database </a:t>
            </a:r>
            <a:r>
              <a:rPr lang="en-US" sz="1800" b="1" dirty="0"/>
              <a:t>joins and transactions</a:t>
            </a: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01791-6023-44AB-B3A0-F54F8DC6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932" y="2268369"/>
            <a:ext cx="5662507" cy="250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2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Distributed Services (SOA)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755510-9A98-453F-B89E-712FB3AABCB4}"/>
              </a:ext>
            </a:extLst>
          </p:cNvPr>
          <p:cNvSpPr/>
          <p:nvPr/>
        </p:nvSpPr>
        <p:spPr>
          <a:xfrm>
            <a:off x="1728629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6F7845-E1A8-495E-A14E-F7384467FED9}"/>
              </a:ext>
            </a:extLst>
          </p:cNvPr>
          <p:cNvSpPr/>
          <p:nvPr/>
        </p:nvSpPr>
        <p:spPr>
          <a:xfrm>
            <a:off x="2014833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- 1</a:t>
            </a:r>
          </a:p>
        </p:txBody>
      </p:sp>
      <p:pic>
        <p:nvPicPr>
          <p:cNvPr id="15" name="Picture 6" descr="Image result for mongodb">
            <a:extLst>
              <a:ext uri="{FF2B5EF4-FFF2-40B4-BE49-F238E27FC236}">
                <a16:creationId xmlns:a16="http://schemas.microsoft.com/office/drawing/2014/main" id="{7EA0B6CC-809E-41E3-B5D9-6F556DD11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27" y="4416778"/>
            <a:ext cx="1100207" cy="110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0734BD-A33F-4FF4-AF5F-ACE93DC46595}"/>
              </a:ext>
            </a:extLst>
          </p:cNvPr>
          <p:cNvSpPr/>
          <p:nvPr/>
        </p:nvSpPr>
        <p:spPr>
          <a:xfrm>
            <a:off x="4433860" y="4833409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72632A-47E2-4FF3-85E2-E69E12810E96}"/>
              </a:ext>
            </a:extLst>
          </p:cNvPr>
          <p:cNvSpPr/>
          <p:nvPr/>
        </p:nvSpPr>
        <p:spPr>
          <a:xfrm>
            <a:off x="4720064" y="5230570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- 2</a:t>
            </a:r>
          </a:p>
        </p:txBody>
      </p:sp>
      <p:pic>
        <p:nvPicPr>
          <p:cNvPr id="20" name="Picture 4" descr="Image result for sql server">
            <a:extLst>
              <a:ext uri="{FF2B5EF4-FFF2-40B4-BE49-F238E27FC236}">
                <a16:creationId xmlns:a16="http://schemas.microsoft.com/office/drawing/2014/main" id="{5F8376D6-B2A4-4263-9C2F-653DA8D3C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290" y="5708160"/>
            <a:ext cx="887984" cy="71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2EADF1B-0719-4991-ACF6-ECF84344B693}"/>
              </a:ext>
            </a:extLst>
          </p:cNvPr>
          <p:cNvSpPr/>
          <p:nvPr/>
        </p:nvSpPr>
        <p:spPr>
          <a:xfrm>
            <a:off x="7139091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258071-9FDE-4694-B0E5-F20C461CD13C}"/>
              </a:ext>
            </a:extLst>
          </p:cNvPr>
          <p:cNvSpPr/>
          <p:nvPr/>
        </p:nvSpPr>
        <p:spPr>
          <a:xfrm>
            <a:off x="7425295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- 3</a:t>
            </a:r>
          </a:p>
        </p:txBody>
      </p:sp>
      <p:pic>
        <p:nvPicPr>
          <p:cNvPr id="24" name="Picture 8" descr="Image result for elasticsearch">
            <a:extLst>
              <a:ext uri="{FF2B5EF4-FFF2-40B4-BE49-F238E27FC236}">
                <a16:creationId xmlns:a16="http://schemas.microsoft.com/office/drawing/2014/main" id="{74DE4493-2EAD-45DF-864B-CC08435F3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923" y="4877468"/>
            <a:ext cx="1601666" cy="3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EB663C4-A0B6-48C9-938B-B96228081D1D}"/>
              </a:ext>
            </a:extLst>
          </p:cNvPr>
          <p:cNvSpPr/>
          <p:nvPr/>
        </p:nvSpPr>
        <p:spPr>
          <a:xfrm>
            <a:off x="2449371" y="1838390"/>
            <a:ext cx="2703797" cy="498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35FDB3-3634-4B7D-9E2C-CB1CFF5133B4}"/>
              </a:ext>
            </a:extLst>
          </p:cNvPr>
          <p:cNvSpPr/>
          <p:nvPr/>
        </p:nvSpPr>
        <p:spPr>
          <a:xfrm>
            <a:off x="5686935" y="1837586"/>
            <a:ext cx="2703797" cy="498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-Party Clients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CFF1EC-3B7C-4655-A7D0-8FBCA51BC9D8}"/>
              </a:ext>
            </a:extLst>
          </p:cNvPr>
          <p:cNvSpPr/>
          <p:nvPr/>
        </p:nvSpPr>
        <p:spPr>
          <a:xfrm>
            <a:off x="1178560" y="3293096"/>
            <a:ext cx="8778240" cy="3453144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874F2-55EF-4275-ABD6-147C58CB1903}"/>
              </a:ext>
            </a:extLst>
          </p:cNvPr>
          <p:cNvCxnSpPr>
            <a:stCxn id="25" idx="2"/>
          </p:cNvCxnSpPr>
          <p:nvPr/>
        </p:nvCxnSpPr>
        <p:spPr>
          <a:xfrm>
            <a:off x="3801270" y="2337307"/>
            <a:ext cx="0" cy="95578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2CD8CC6-8310-4D9C-821B-BAB5F7079BF5}"/>
              </a:ext>
            </a:extLst>
          </p:cNvPr>
          <p:cNvCxnSpPr>
            <a:stCxn id="26" idx="2"/>
          </p:cNvCxnSpPr>
          <p:nvPr/>
        </p:nvCxnSpPr>
        <p:spPr>
          <a:xfrm flipH="1">
            <a:off x="7030720" y="2336503"/>
            <a:ext cx="8114" cy="9565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4159289-E983-4013-A551-1F0745C56693}"/>
              </a:ext>
            </a:extLst>
          </p:cNvPr>
          <p:cNvCxnSpPr>
            <a:stCxn id="21" idx="2"/>
            <a:endCxn id="17" idx="3"/>
          </p:cNvCxnSpPr>
          <p:nvPr/>
        </p:nvCxnSpPr>
        <p:spPr>
          <a:xfrm flipH="1">
            <a:off x="6777435" y="5378361"/>
            <a:ext cx="1533444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BC367A-5E44-4CDD-9AE9-DF1ADBA1A16D}"/>
              </a:ext>
            </a:extLst>
          </p:cNvPr>
          <p:cNvCxnSpPr>
            <a:endCxn id="17" idx="1"/>
          </p:cNvCxnSpPr>
          <p:nvPr/>
        </p:nvCxnSpPr>
        <p:spPr>
          <a:xfrm>
            <a:off x="2858347" y="5378361"/>
            <a:ext cx="1575513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24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/>
              <a:t>Benefits</a:t>
            </a:r>
          </a:p>
          <a:p>
            <a:r>
              <a:rPr lang="en-US" sz="2200" b="1" dirty="0"/>
              <a:t>Better Scalability</a:t>
            </a:r>
          </a:p>
          <a:p>
            <a:pPr lvl="1"/>
            <a:r>
              <a:rPr lang="en-US" sz="1800" dirty="0"/>
              <a:t>Each service gets </a:t>
            </a:r>
            <a:r>
              <a:rPr lang="en-US" sz="1800" b="1" dirty="0"/>
              <a:t>less load</a:t>
            </a:r>
            <a:endParaRPr lang="en-US" sz="1800" dirty="0"/>
          </a:p>
          <a:p>
            <a:pPr lvl="1"/>
            <a:r>
              <a:rPr lang="en-US" sz="1800" dirty="0"/>
              <a:t>Each service can be </a:t>
            </a:r>
            <a:r>
              <a:rPr lang="en-US" sz="1800" b="1" dirty="0"/>
              <a:t>scaled independently</a:t>
            </a:r>
          </a:p>
          <a:p>
            <a:r>
              <a:rPr lang="en-US" sz="2200" dirty="0"/>
              <a:t>A service can be separately </a:t>
            </a:r>
            <a:r>
              <a:rPr lang="en-US" sz="2200" b="1" dirty="0"/>
              <a:t>developed</a:t>
            </a:r>
            <a:r>
              <a:rPr lang="en-US" sz="2200" dirty="0"/>
              <a:t>, </a:t>
            </a:r>
            <a:r>
              <a:rPr lang="en-US" sz="2200" b="1" dirty="0"/>
              <a:t>versioned</a:t>
            </a:r>
            <a:r>
              <a:rPr lang="en-US" sz="2200" dirty="0"/>
              <a:t> and </a:t>
            </a:r>
            <a:r>
              <a:rPr lang="en-US" sz="2200" b="1" dirty="0"/>
              <a:t>deployed</a:t>
            </a:r>
            <a:r>
              <a:rPr lang="en-US" sz="2200" dirty="0"/>
              <a:t>.</a:t>
            </a:r>
          </a:p>
          <a:p>
            <a:r>
              <a:rPr lang="en-US" sz="2200" dirty="0"/>
              <a:t>Every service can be developed using a </a:t>
            </a:r>
            <a:r>
              <a:rPr lang="en-US" sz="2200" b="1" dirty="0"/>
              <a:t>different technology</a:t>
            </a:r>
            <a:r>
              <a:rPr lang="en-US" sz="2200" dirty="0"/>
              <a:t>/platform/language as long as they use </a:t>
            </a:r>
            <a:r>
              <a:rPr lang="en-US" sz="2200" b="1" dirty="0"/>
              <a:t>standard communication protocols</a:t>
            </a:r>
            <a:r>
              <a:rPr lang="en-US" sz="2200" dirty="0"/>
              <a:t> (like TCP sockets, REST or </a:t>
            </a:r>
            <a:r>
              <a:rPr lang="en-US" sz="2200" dirty="0" err="1"/>
              <a:t>GraphQL</a:t>
            </a:r>
            <a:r>
              <a:rPr lang="en-US" sz="2200" dirty="0"/>
              <a:t>).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7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u="sng" dirty="0"/>
              <a:t>Challenges</a:t>
            </a:r>
          </a:p>
          <a:p>
            <a:r>
              <a:rPr lang="en-US" sz="2400" dirty="0"/>
              <a:t>Complexity of service-to-service communication</a:t>
            </a:r>
          </a:p>
          <a:p>
            <a:pPr lvl="1"/>
            <a:r>
              <a:rPr lang="en-US" sz="2000" dirty="0"/>
              <a:t>Network delays</a:t>
            </a:r>
          </a:p>
          <a:p>
            <a:pPr lvl="1"/>
            <a:r>
              <a:rPr lang="en-US" sz="2000" dirty="0"/>
              <a:t>Security</a:t>
            </a:r>
          </a:p>
          <a:p>
            <a:pPr lvl="1"/>
            <a:r>
              <a:rPr lang="en-US" sz="2000" dirty="0"/>
              <a:t>Service downs</a:t>
            </a:r>
          </a:p>
          <a:p>
            <a:pPr lvl="1"/>
            <a:r>
              <a:rPr lang="en-US" sz="2000" dirty="0"/>
              <a:t>Bottlenecks</a:t>
            </a:r>
          </a:p>
          <a:p>
            <a:r>
              <a:rPr lang="en-US" sz="2400" dirty="0"/>
              <a:t>Multiple endpoints for clients?</a:t>
            </a:r>
          </a:p>
          <a:p>
            <a:r>
              <a:rPr lang="en-US" sz="2400" dirty="0"/>
              <a:t>Centralized logging / Tracing Request</a:t>
            </a:r>
          </a:p>
          <a:p>
            <a:r>
              <a:rPr lang="en-US" sz="2400" dirty="0"/>
              <a:t>Code share may not be possible if you use different platforms (PHP, Java, Dotnet…)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21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Part-II</a:t>
            </a:r>
            <a:br>
              <a:rPr lang="en-US" sz="4800" dirty="0"/>
            </a:br>
            <a:r>
              <a:rPr lang="en-US" sz="4800" dirty="0"/>
              <a:t>The Implementation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22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8160" cy="2150757"/>
          </a:xfrm>
        </p:spPr>
        <p:txBody>
          <a:bodyPr/>
          <a:lstStyle/>
          <a:p>
            <a:r>
              <a:rPr lang="en-US" sz="3200" dirty="0"/>
              <a:t>Halil İbrahim Kalkan</a:t>
            </a:r>
          </a:p>
          <a:p>
            <a:r>
              <a:rPr lang="en-US" sz="2400" dirty="0"/>
              <a:t>Web: halilibrahimkalkan.com</a:t>
            </a:r>
          </a:p>
          <a:p>
            <a:r>
              <a:rPr lang="en-US" sz="2400" dirty="0" err="1"/>
              <a:t>Github</a:t>
            </a:r>
            <a:r>
              <a:rPr lang="en-US" sz="2400" dirty="0"/>
              <a:t>: @hikalkan</a:t>
            </a:r>
          </a:p>
          <a:p>
            <a:r>
              <a:rPr lang="en-US" sz="2400" dirty="0"/>
              <a:t>Twitter: @</a:t>
            </a:r>
            <a:r>
              <a:rPr lang="en-US" sz="2400" dirty="0" err="1"/>
              <a:t>hibrahimkalkan</a:t>
            </a:r>
            <a:endParaRPr lang="en-US" sz="24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99FE80-F11B-403B-84A0-9A7CCD141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920" y="556836"/>
            <a:ext cx="4670162" cy="59360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51" y="4564324"/>
            <a:ext cx="5243960" cy="128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31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02C857-3820-4D3E-8811-D15F92E7FFDC}"/>
              </a:ext>
            </a:extLst>
          </p:cNvPr>
          <p:cNvSpPr/>
          <p:nvPr/>
        </p:nvSpPr>
        <p:spPr>
          <a:xfrm>
            <a:off x="1358700" y="4341180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FDEB12-AFCD-4BAC-B80E-05FEC298B64F}"/>
              </a:ext>
            </a:extLst>
          </p:cNvPr>
          <p:cNvSpPr/>
          <p:nvPr/>
        </p:nvSpPr>
        <p:spPr>
          <a:xfrm>
            <a:off x="1358700" y="3208998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Backend Admin Application (MVC)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53640A-01F4-4899-9C67-919AA267E7B8}"/>
              </a:ext>
            </a:extLst>
          </p:cNvPr>
          <p:cNvSpPr/>
          <p:nvPr/>
        </p:nvSpPr>
        <p:spPr>
          <a:xfrm>
            <a:off x="3415247" y="4337468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EDE190-2D77-4073-9709-093892D264C6}"/>
              </a:ext>
            </a:extLst>
          </p:cNvPr>
          <p:cNvSpPr/>
          <p:nvPr/>
        </p:nvSpPr>
        <p:spPr>
          <a:xfrm>
            <a:off x="5851413" y="376455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5FD4D0-9AC9-45F3-A937-A615BBA6623E}"/>
              </a:ext>
            </a:extLst>
          </p:cNvPr>
          <p:cNvSpPr/>
          <p:nvPr/>
        </p:nvSpPr>
        <p:spPr>
          <a:xfrm>
            <a:off x="5851414" y="2818698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38B1A3-0320-4BBA-B043-7056A2454F60}"/>
              </a:ext>
            </a:extLst>
          </p:cNvPr>
          <p:cNvSpPr/>
          <p:nvPr/>
        </p:nvSpPr>
        <p:spPr>
          <a:xfrm>
            <a:off x="5851414" y="4687549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F7118D9-3409-4126-B93A-56AE111BDF70}"/>
              </a:ext>
            </a:extLst>
          </p:cNvPr>
          <p:cNvSpPr/>
          <p:nvPr/>
        </p:nvSpPr>
        <p:spPr>
          <a:xfrm>
            <a:off x="3415247" y="1877898"/>
            <a:ext cx="4634779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        Authentication Server</a:t>
            </a:r>
          </a:p>
        </p:txBody>
      </p:sp>
      <p:pic>
        <p:nvPicPr>
          <p:cNvPr id="42" name="Picture 6" descr="Image result for mongodb">
            <a:extLst>
              <a:ext uri="{FF2B5EF4-FFF2-40B4-BE49-F238E27FC236}">
                <a16:creationId xmlns:a16="http://schemas.microsoft.com/office/drawing/2014/main" id="{401C2E4D-3625-4B9A-81D8-43174F94B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890" y="361883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Image result for sql server">
            <a:extLst>
              <a:ext uri="{FF2B5EF4-FFF2-40B4-BE49-F238E27FC236}">
                <a16:creationId xmlns:a16="http://schemas.microsoft.com/office/drawing/2014/main" id="{DE4C1576-C2AE-43A3-9D3E-23DB7AEA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4676861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Image result for sql server">
            <a:extLst>
              <a:ext uri="{FF2B5EF4-FFF2-40B4-BE49-F238E27FC236}">
                <a16:creationId xmlns:a16="http://schemas.microsoft.com/office/drawing/2014/main" id="{E2D5C8C8-D1C9-4676-BC8E-078EAA16B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2826191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7888AE8-71EC-4912-A646-F45E59E0E272}"/>
              </a:ext>
            </a:extLst>
          </p:cNvPr>
          <p:cNvSpPr/>
          <p:nvPr/>
        </p:nvSpPr>
        <p:spPr>
          <a:xfrm rot="5400000" flipH="1">
            <a:off x="8389546" y="4464821"/>
            <a:ext cx="934132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2050" name="Picture 2" descr="Image result for rabbitmq logo">
            <a:extLst>
              <a:ext uri="{FF2B5EF4-FFF2-40B4-BE49-F238E27FC236}">
                <a16:creationId xmlns:a16="http://schemas.microsoft.com/office/drawing/2014/main" id="{B56F943E-7AA0-4777-A12C-88E032724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496" y="4337468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E886A5-0FCD-4203-A0FC-69E7DD6B31FE}"/>
              </a:ext>
            </a:extLst>
          </p:cNvPr>
          <p:cNvSpPr txBox="1"/>
          <p:nvPr/>
        </p:nvSpPr>
        <p:spPr>
          <a:xfrm>
            <a:off x="9133449" y="4982211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pic>
        <p:nvPicPr>
          <p:cNvPr id="2052" name="Picture 4" descr="Image result for identityserver logo">
            <a:extLst>
              <a:ext uri="{FF2B5EF4-FFF2-40B4-BE49-F238E27FC236}">
                <a16:creationId xmlns:a16="http://schemas.microsoft.com/office/drawing/2014/main" id="{0F7D6BF3-3E6E-469D-8D45-56E86AC8E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59" y="1907977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DD84CFFA-C81C-4888-99B9-A587B0F4C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435445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82B3387-EDBD-42C7-8923-C311BE15F975}"/>
              </a:ext>
            </a:extLst>
          </p:cNvPr>
          <p:cNvSpPr/>
          <p:nvPr/>
        </p:nvSpPr>
        <p:spPr>
          <a:xfrm>
            <a:off x="3415247" y="320528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Backend App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49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EF8915D-EAE1-485F-A42F-F5E8E8F2D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322227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CD1CA8D0-148B-413A-A1B3-BDE70F0379C0}"/>
              </a:ext>
            </a:extLst>
          </p:cNvPr>
          <p:cNvSpPr/>
          <p:nvPr/>
        </p:nvSpPr>
        <p:spPr>
          <a:xfrm rot="5400000">
            <a:off x="8172487" y="3220955"/>
            <a:ext cx="136825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5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2DD372DE-75AC-4356-89DC-D8FFA0D5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646524" y="3674510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8B5EF7-1D97-4C3F-84F4-BC924321085B}"/>
              </a:ext>
            </a:extLst>
          </p:cNvPr>
          <p:cNvSpPr/>
          <p:nvPr/>
        </p:nvSpPr>
        <p:spPr>
          <a:xfrm>
            <a:off x="5851414" y="5602672"/>
            <a:ext cx="2198612" cy="6907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(Log Database)</a:t>
            </a:r>
          </a:p>
        </p:txBody>
      </p:sp>
      <p:pic>
        <p:nvPicPr>
          <p:cNvPr id="2056" name="Picture 8" descr="Image result for elasticsearch logo">
            <a:extLst>
              <a:ext uri="{FF2B5EF4-FFF2-40B4-BE49-F238E27FC236}">
                <a16:creationId xmlns:a16="http://schemas.microsoft.com/office/drawing/2014/main" id="{0F0CCA91-150A-4B9D-975B-A471F0CDC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813" y="5607494"/>
            <a:ext cx="1708727" cy="45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9D31B95-881B-408B-906A-9EDDA5C00B67}"/>
              </a:ext>
            </a:extLst>
          </p:cNvPr>
          <p:cNvSpPr/>
          <p:nvPr/>
        </p:nvSpPr>
        <p:spPr>
          <a:xfrm>
            <a:off x="8308449" y="5602672"/>
            <a:ext cx="2149424" cy="6907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(Data Visualization)</a:t>
            </a:r>
          </a:p>
        </p:txBody>
      </p:sp>
      <p:pic>
        <p:nvPicPr>
          <p:cNvPr id="2058" name="Picture 10" descr="Image result for kibana logo">
            <a:extLst>
              <a:ext uri="{FF2B5EF4-FFF2-40B4-BE49-F238E27FC236}">
                <a16:creationId xmlns:a16="http://schemas.microsoft.com/office/drawing/2014/main" id="{35512262-FC64-40C6-8ACF-1AE17B61A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280" y="5555610"/>
            <a:ext cx="1217127" cy="55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BA1ABF18-476F-4FBF-85EC-290DF20A5E12}"/>
              </a:ext>
            </a:extLst>
          </p:cNvPr>
          <p:cNvSpPr/>
          <p:nvPr/>
        </p:nvSpPr>
        <p:spPr>
          <a:xfrm>
            <a:off x="3418973" y="5602671"/>
            <a:ext cx="2174018" cy="6907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(Distributed Cache)</a:t>
            </a:r>
          </a:p>
        </p:txBody>
      </p:sp>
      <p:pic>
        <p:nvPicPr>
          <p:cNvPr id="2060" name="Picture 12" descr="Image result for redis logo">
            <a:extLst>
              <a:ext uri="{FF2B5EF4-FFF2-40B4-BE49-F238E27FC236}">
                <a16:creationId xmlns:a16="http://schemas.microsoft.com/office/drawing/2014/main" id="{7263CBC7-F2BF-4105-BB93-FE2550963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02" y="5664810"/>
            <a:ext cx="1079501" cy="36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23801-00D8-4BED-90FE-BE0AFA53744E}"/>
              </a:ext>
            </a:extLst>
          </p:cNvPr>
          <p:cNvSpPr/>
          <p:nvPr/>
        </p:nvSpPr>
        <p:spPr>
          <a:xfrm>
            <a:off x="1266697" y="1690688"/>
            <a:ext cx="9305476" cy="4728585"/>
          </a:xfrm>
          <a:prstGeom prst="rect">
            <a:avLst/>
          </a:prstGeom>
          <a:noFill/>
          <a:ln w="127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</p:txBody>
      </p:sp>
      <p:pic>
        <p:nvPicPr>
          <p:cNvPr id="2062" name="Picture 14" descr="Image result for docker logo">
            <a:extLst>
              <a:ext uri="{FF2B5EF4-FFF2-40B4-BE49-F238E27FC236}">
                <a16:creationId xmlns:a16="http://schemas.microsoft.com/office/drawing/2014/main" id="{FF9C31B8-4C66-4AB4-B558-E1B738E30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894" y="1691555"/>
            <a:ext cx="1084515" cy="9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6F7A59-354C-4A26-A0EA-D07AAAF8AB00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050028" y="3095535"/>
            <a:ext cx="556420" cy="2336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38CC77D-AE09-49DA-A655-4F628E8B4BA6}"/>
              </a:ext>
            </a:extLst>
          </p:cNvPr>
          <p:cNvCxnSpPr>
            <a:stCxn id="33" idx="3"/>
            <a:endCxn id="51" idx="2"/>
          </p:cNvCxnSpPr>
          <p:nvPr/>
        </p:nvCxnSpPr>
        <p:spPr>
          <a:xfrm flipV="1">
            <a:off x="8050026" y="3497792"/>
            <a:ext cx="529750" cy="5436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95C701E-5427-4942-BF16-B2B15AFFEF61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8050028" y="3723129"/>
            <a:ext cx="520511" cy="12412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Straight Arrow Connector 2047">
            <a:extLst>
              <a:ext uri="{FF2B5EF4-FFF2-40B4-BE49-F238E27FC236}">
                <a16:creationId xmlns:a16="http://schemas.microsoft.com/office/drawing/2014/main" id="{36DC5E39-60DB-4CBA-9B39-CFC528285CF8}"/>
              </a:ext>
            </a:extLst>
          </p:cNvPr>
          <p:cNvCxnSpPr/>
          <p:nvPr/>
        </p:nvCxnSpPr>
        <p:spPr>
          <a:xfrm>
            <a:off x="8050026" y="3212358"/>
            <a:ext cx="520513" cy="1288023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1" name="Straight Arrow Connector 2050">
            <a:extLst>
              <a:ext uri="{FF2B5EF4-FFF2-40B4-BE49-F238E27FC236}">
                <a16:creationId xmlns:a16="http://schemas.microsoft.com/office/drawing/2014/main" id="{789E508A-1A00-4230-AC93-A65E75301DE4}"/>
              </a:ext>
            </a:extLst>
          </p:cNvPr>
          <p:cNvCxnSpPr>
            <a:stCxn id="33" idx="3"/>
            <a:endCxn id="46" idx="2"/>
          </p:cNvCxnSpPr>
          <p:nvPr/>
        </p:nvCxnSpPr>
        <p:spPr>
          <a:xfrm>
            <a:off x="8050026" y="4041393"/>
            <a:ext cx="529750" cy="700265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E8B4141-F0D7-433B-916E-9DC5CEA5E1B1}"/>
              </a:ext>
            </a:extLst>
          </p:cNvPr>
          <p:cNvCxnSpPr>
            <a:cxnSpLocks/>
          </p:cNvCxnSpPr>
          <p:nvPr/>
        </p:nvCxnSpPr>
        <p:spPr>
          <a:xfrm flipV="1">
            <a:off x="8034669" y="4930887"/>
            <a:ext cx="529750" cy="17222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1" name="Straight Arrow Connector 2060">
            <a:extLst>
              <a:ext uri="{FF2B5EF4-FFF2-40B4-BE49-F238E27FC236}">
                <a16:creationId xmlns:a16="http://schemas.microsoft.com/office/drawing/2014/main" id="{7777C7CE-3629-499D-A9FC-29243FDF1615}"/>
              </a:ext>
            </a:extLst>
          </p:cNvPr>
          <p:cNvCxnSpPr>
            <a:stCxn id="48" idx="3"/>
            <a:endCxn id="34" idx="1"/>
          </p:cNvCxnSpPr>
          <p:nvPr/>
        </p:nvCxnSpPr>
        <p:spPr>
          <a:xfrm flipV="1">
            <a:off x="5317937" y="3095535"/>
            <a:ext cx="533477" cy="38658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Arrow Connector 2063">
            <a:extLst>
              <a:ext uri="{FF2B5EF4-FFF2-40B4-BE49-F238E27FC236}">
                <a16:creationId xmlns:a16="http://schemas.microsoft.com/office/drawing/2014/main" id="{BC76D26F-E453-4324-8E36-D8D604FC446A}"/>
              </a:ext>
            </a:extLst>
          </p:cNvPr>
          <p:cNvCxnSpPr>
            <a:stCxn id="48" idx="3"/>
            <a:endCxn id="36" idx="1"/>
          </p:cNvCxnSpPr>
          <p:nvPr/>
        </p:nvCxnSpPr>
        <p:spPr>
          <a:xfrm>
            <a:off x="5317937" y="3482123"/>
            <a:ext cx="533477" cy="14822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Straight Arrow Connector 2065">
            <a:extLst>
              <a:ext uri="{FF2B5EF4-FFF2-40B4-BE49-F238E27FC236}">
                <a16:creationId xmlns:a16="http://schemas.microsoft.com/office/drawing/2014/main" id="{76D79F0D-CED9-47D3-AFBD-B6A14E7C4644}"/>
              </a:ext>
            </a:extLst>
          </p:cNvPr>
          <p:cNvCxnSpPr>
            <a:stCxn id="30" idx="3"/>
            <a:endCxn id="33" idx="1"/>
          </p:cNvCxnSpPr>
          <p:nvPr/>
        </p:nvCxnSpPr>
        <p:spPr>
          <a:xfrm flipV="1">
            <a:off x="5317937" y="4041393"/>
            <a:ext cx="533476" cy="57291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Arrow Connector 2067">
            <a:extLst>
              <a:ext uri="{FF2B5EF4-FFF2-40B4-BE49-F238E27FC236}">
                <a16:creationId xmlns:a16="http://schemas.microsoft.com/office/drawing/2014/main" id="{EBD44479-DE1F-46D4-A87F-180AA17EDC8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317937" y="4614305"/>
            <a:ext cx="529747" cy="51616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2" name="Straight Arrow Connector 2071">
            <a:extLst>
              <a:ext uri="{FF2B5EF4-FFF2-40B4-BE49-F238E27FC236}">
                <a16:creationId xmlns:a16="http://schemas.microsoft.com/office/drawing/2014/main" id="{06DBA70A-6933-4B0A-855E-0D29883221C7}"/>
              </a:ext>
            </a:extLst>
          </p:cNvPr>
          <p:cNvCxnSpPr>
            <a:stCxn id="28" idx="3"/>
            <a:endCxn id="48" idx="1"/>
          </p:cNvCxnSpPr>
          <p:nvPr/>
        </p:nvCxnSpPr>
        <p:spPr>
          <a:xfrm flipV="1">
            <a:off x="2885496" y="3482123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Straight Arrow Connector 2073">
            <a:extLst>
              <a:ext uri="{FF2B5EF4-FFF2-40B4-BE49-F238E27FC236}">
                <a16:creationId xmlns:a16="http://schemas.microsoft.com/office/drawing/2014/main" id="{9BCC025D-A10D-4AA7-8F21-FBA3A86CFC25}"/>
              </a:ext>
            </a:extLst>
          </p:cNvPr>
          <p:cNvCxnSpPr>
            <a:stCxn id="4" idx="3"/>
            <a:endCxn id="30" idx="1"/>
          </p:cNvCxnSpPr>
          <p:nvPr/>
        </p:nvCxnSpPr>
        <p:spPr>
          <a:xfrm flipV="1">
            <a:off x="2885496" y="4614305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31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E63891-5CEA-46F1-904E-1F56EDDF7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2474"/>
            <a:ext cx="6619984" cy="3477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A764A-A620-48C1-9047-95A5267B1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755" y="264687"/>
            <a:ext cx="4408055" cy="6328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CAF1C-D5BD-42D9-AB26-B08674ACA0E5}"/>
              </a:ext>
            </a:extLst>
          </p:cNvPr>
          <p:cNvSpPr txBox="1"/>
          <p:nvPr/>
        </p:nvSpPr>
        <p:spPr>
          <a:xfrm>
            <a:off x="923636" y="5019503"/>
            <a:ext cx="62523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Source code:</a:t>
            </a:r>
            <a:br>
              <a:rPr lang="en-US" b="1" dirty="0"/>
            </a:br>
            <a:r>
              <a:rPr lang="en-US" sz="2400" i="1" dirty="0">
                <a:hlinkClick r:id="rId4"/>
              </a:rPr>
              <a:t>http://bit.ly/ms-demo-source</a:t>
            </a:r>
            <a:r>
              <a:rPr lang="en-US" sz="2400" i="1" dirty="0"/>
              <a:t> </a:t>
            </a:r>
            <a:br>
              <a:rPr lang="en-US" sz="2400" i="1" dirty="0"/>
            </a:br>
            <a:r>
              <a:rPr lang="en-US" sz="1200" i="1" dirty="0"/>
              <a:t> </a:t>
            </a:r>
            <a:endParaRPr lang="en-US" sz="2800" i="1" dirty="0"/>
          </a:p>
          <a:p>
            <a:r>
              <a:rPr lang="en-US" b="1" dirty="0"/>
              <a:t>Documentation:</a:t>
            </a:r>
            <a:br>
              <a:rPr lang="en-US" sz="2800" i="1" dirty="0"/>
            </a:br>
            <a:r>
              <a:rPr lang="en-US" sz="2400" i="1" dirty="0">
                <a:hlinkClick r:id="rId5"/>
              </a:rPr>
              <a:t>http://bit.ly/ms-demo-doc</a:t>
            </a:r>
            <a:r>
              <a:rPr lang="en-US" sz="2400" i="1" dirty="0"/>
              <a:t> </a:t>
            </a:r>
            <a:br>
              <a:rPr lang="en-US" sz="2800" i="1" dirty="0"/>
            </a:b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473735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source </a:t>
            </a:r>
            <a:r>
              <a:rPr lang="en-US" b="1" dirty="0" err="1"/>
              <a:t>OpenId</a:t>
            </a:r>
            <a:r>
              <a:rPr lang="en-US" b="1" dirty="0"/>
              <a:t> Connect</a:t>
            </a:r>
            <a:r>
              <a:rPr lang="en-US" dirty="0"/>
              <a:t> &amp; </a:t>
            </a:r>
            <a:r>
              <a:rPr lang="en-US" b="1" dirty="0"/>
              <a:t>OAuth 2.0</a:t>
            </a:r>
            <a:r>
              <a:rPr lang="en-US" dirty="0"/>
              <a:t> server</a:t>
            </a:r>
          </a:p>
          <a:p>
            <a:r>
              <a:rPr lang="en-US" dirty="0"/>
              <a:t>Main Features</a:t>
            </a:r>
          </a:p>
          <a:p>
            <a:pPr lvl="1"/>
            <a:r>
              <a:rPr lang="en-US" dirty="0"/>
              <a:t>Authentication as a Service</a:t>
            </a:r>
          </a:p>
          <a:p>
            <a:pPr lvl="1"/>
            <a:r>
              <a:rPr lang="en-US" dirty="0"/>
              <a:t>Access Control for APIs</a:t>
            </a:r>
          </a:p>
          <a:p>
            <a:pPr lvl="1"/>
            <a:r>
              <a:rPr lang="en-US" dirty="0"/>
              <a:t>Single sign on / sign out</a:t>
            </a:r>
          </a:p>
          <a:p>
            <a:r>
              <a:rPr lang="en-US" dirty="0"/>
              <a:t>User Authentication Flows (used in this solution)</a:t>
            </a:r>
          </a:p>
          <a:p>
            <a:pPr lvl="1"/>
            <a:r>
              <a:rPr lang="en-US" dirty="0"/>
              <a:t>Implicit/Hybrid</a:t>
            </a:r>
          </a:p>
          <a:p>
            <a:pPr lvl="1"/>
            <a:r>
              <a:rPr lang="en-US" dirty="0"/>
              <a:t>Client Secret</a:t>
            </a:r>
          </a:p>
          <a:p>
            <a:r>
              <a:rPr lang="en-US" i="1" dirty="0">
                <a:hlinkClick r:id="rId2"/>
              </a:rPr>
              <a:t>https://identityserver.io</a:t>
            </a:r>
            <a:r>
              <a:rPr lang="en-US" i="1" dirty="0"/>
              <a:t> </a:t>
            </a:r>
          </a:p>
        </p:txBody>
      </p:sp>
      <p:pic>
        <p:nvPicPr>
          <p:cNvPr id="4098" name="Picture 2" descr="Image result for identityserver logo">
            <a:extLst>
              <a:ext uri="{FF2B5EF4-FFF2-40B4-BE49-F238E27FC236}">
                <a16:creationId xmlns:a16="http://schemas.microsoft.com/office/drawing/2014/main" id="{00E3A8AE-E566-41E8-9B7C-C77410531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433" y="3595688"/>
            <a:ext cx="381000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351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85946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Single entrance point to the system for clients</a:t>
            </a:r>
          </a:p>
          <a:p>
            <a:r>
              <a:rPr lang="en-US" sz="2400" dirty="0"/>
              <a:t>Can be used as load balancer</a:t>
            </a:r>
          </a:p>
          <a:p>
            <a:r>
              <a:rPr lang="en-US" sz="2400" dirty="0"/>
              <a:t>Can provide;</a:t>
            </a:r>
          </a:p>
          <a:p>
            <a:pPr lvl="1"/>
            <a:r>
              <a:rPr lang="en-US" sz="2000" dirty="0"/>
              <a:t>Authentication</a:t>
            </a:r>
          </a:p>
          <a:p>
            <a:pPr lvl="1"/>
            <a:r>
              <a:rPr lang="en-US" sz="2000" dirty="0"/>
              <a:t>Rate limiting</a:t>
            </a:r>
          </a:p>
          <a:p>
            <a:pPr lvl="1"/>
            <a:r>
              <a:rPr lang="en-US" sz="2000" dirty="0"/>
              <a:t>Auditing</a:t>
            </a:r>
          </a:p>
          <a:p>
            <a:pPr lvl="1"/>
            <a:r>
              <a:rPr lang="en-US" sz="2000" dirty="0"/>
              <a:t>Routing</a:t>
            </a:r>
          </a:p>
          <a:p>
            <a:pPr lvl="1"/>
            <a:r>
              <a:rPr lang="en-US" sz="2000" dirty="0"/>
              <a:t>Protocol translation</a:t>
            </a:r>
          </a:p>
          <a:p>
            <a:pPr lvl="1"/>
            <a:r>
              <a:rPr lang="en-US" sz="2000" dirty="0"/>
              <a:t>…</a:t>
            </a:r>
            <a:endParaRPr lang="en-US" sz="2400" dirty="0"/>
          </a:p>
        </p:txBody>
      </p:sp>
      <p:pic>
        <p:nvPicPr>
          <p:cNvPr id="1028" name="Picture 4" descr="Image result for api gateway">
            <a:extLst>
              <a:ext uri="{FF2B5EF4-FFF2-40B4-BE49-F238E27FC236}">
                <a16:creationId xmlns:a16="http://schemas.microsoft.com/office/drawing/2014/main" id="{AA8FF76F-93FA-40E3-9532-A9DDEDAB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207" y="1688853"/>
            <a:ext cx="4115139" cy="44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157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Backend For Frontend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Define a </a:t>
            </a:r>
            <a:r>
              <a:rPr lang="en-US" sz="2400" b="1" dirty="0"/>
              <a:t>separate API Gateway </a:t>
            </a:r>
            <a:r>
              <a:rPr lang="en-US" sz="2400" dirty="0"/>
              <a:t>for each kind of client</a:t>
            </a:r>
          </a:p>
          <a:p>
            <a:r>
              <a:rPr lang="en-US" sz="2400" dirty="0"/>
              <a:t>Each client may require different </a:t>
            </a:r>
            <a:r>
              <a:rPr lang="en-US" sz="2400" b="1" dirty="0"/>
              <a:t>set of APIs</a:t>
            </a:r>
          </a:p>
          <a:p>
            <a:r>
              <a:rPr lang="en-US" sz="2400" dirty="0"/>
              <a:t>Each client may require </a:t>
            </a:r>
            <a:r>
              <a:rPr lang="en-US" sz="2400" b="1" dirty="0"/>
              <a:t>different level </a:t>
            </a:r>
            <a:r>
              <a:rPr lang="en-US" sz="2400" dirty="0"/>
              <a:t>of security, performance, logging, rate limiting, communication protocol… etc.</a:t>
            </a:r>
          </a:p>
          <a:p>
            <a:r>
              <a:rPr lang="en-US" sz="2400" dirty="0"/>
              <a:t>An </a:t>
            </a:r>
            <a:r>
              <a:rPr lang="en-US" sz="2400" b="1" dirty="0"/>
              <a:t>Internal API Gateway </a:t>
            </a:r>
            <a:r>
              <a:rPr lang="en-US" sz="2400" dirty="0"/>
              <a:t>can be used for inter-microservice communication</a:t>
            </a:r>
          </a:p>
        </p:txBody>
      </p:sp>
      <p:pic>
        <p:nvPicPr>
          <p:cNvPr id="2050" name="Picture 2" descr="https://microservices.io/i/bffe.png">
            <a:extLst>
              <a:ext uri="{FF2B5EF4-FFF2-40B4-BE49-F238E27FC236}">
                <a16:creationId xmlns:a16="http://schemas.microsoft.com/office/drawing/2014/main" id="{920D4FD4-5E34-4D6F-9242-440CBD331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5480808" cy="411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98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9882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souce</a:t>
            </a:r>
            <a:r>
              <a:rPr lang="en-US" dirty="0"/>
              <a:t> API Gateway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Load Balancing</a:t>
            </a:r>
          </a:p>
          <a:p>
            <a:pPr lvl="1"/>
            <a:r>
              <a:rPr lang="en-US" dirty="0"/>
              <a:t>Rate Limiting</a:t>
            </a:r>
          </a:p>
          <a:p>
            <a:pPr lvl="1"/>
            <a:r>
              <a:rPr lang="en-US" dirty="0"/>
              <a:t>Caching</a:t>
            </a:r>
          </a:p>
          <a:p>
            <a:pPr lvl="1"/>
            <a:r>
              <a:rPr lang="en-US" dirty="0"/>
              <a:t>Retry Policies</a:t>
            </a:r>
          </a:p>
          <a:p>
            <a:pPr lvl="1"/>
            <a:r>
              <a:rPr lang="en-US" dirty="0"/>
              <a:t>Authentication &amp; Authorization</a:t>
            </a:r>
          </a:p>
          <a:p>
            <a:pPr lvl="1"/>
            <a:r>
              <a:rPr lang="en-US" dirty="0"/>
              <a:t>Service Discovery with Consul &amp; Eureka</a:t>
            </a:r>
          </a:p>
          <a:p>
            <a:pPr lvl="1"/>
            <a:r>
              <a:rPr lang="en-US" dirty="0"/>
              <a:t>Request Aggregation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i="1" dirty="0">
                <a:hlinkClick r:id="rId2"/>
              </a:rPr>
              <a:t>http://threemammals.com/ocelot</a:t>
            </a:r>
            <a:r>
              <a:rPr lang="en-US" i="1" dirty="0"/>
              <a:t> </a:t>
            </a:r>
          </a:p>
        </p:txBody>
      </p:sp>
      <p:pic>
        <p:nvPicPr>
          <p:cNvPr id="3074" name="Picture 2" descr="Unsplashed background img 1">
            <a:extLst>
              <a:ext uri="{FF2B5EF4-FFF2-40B4-BE49-F238E27FC236}">
                <a16:creationId xmlns:a16="http://schemas.microsoft.com/office/drawing/2014/main" id="{952188F0-F363-4721-9759-2F3F40EA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527" y="1825625"/>
            <a:ext cx="28670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331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596810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Synchronous Communication of 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10745" cy="4351338"/>
          </a:xfrm>
        </p:spPr>
        <p:txBody>
          <a:bodyPr/>
          <a:lstStyle/>
          <a:p>
            <a:r>
              <a:rPr lang="en-US" dirty="0"/>
              <a:t>Protocols: </a:t>
            </a:r>
            <a:r>
              <a:rPr lang="en-US" b="1" dirty="0"/>
              <a:t>REST</a:t>
            </a:r>
            <a:r>
              <a:rPr lang="en-US" dirty="0"/>
              <a:t>, SOAP, </a:t>
            </a:r>
            <a:r>
              <a:rPr lang="en-US" dirty="0" err="1"/>
              <a:t>GraphQL</a:t>
            </a:r>
            <a:r>
              <a:rPr lang="en-US" dirty="0"/>
              <a:t>…</a:t>
            </a:r>
          </a:p>
          <a:p>
            <a:r>
              <a:rPr lang="en-US" b="1" dirty="0"/>
              <a:t>Authenticate </a:t>
            </a:r>
            <a:r>
              <a:rPr lang="en-US" dirty="0"/>
              <a:t>over </a:t>
            </a:r>
            <a:r>
              <a:rPr lang="en-US" dirty="0" err="1"/>
              <a:t>IdentityServer</a:t>
            </a:r>
            <a:endParaRPr lang="en-US" dirty="0"/>
          </a:p>
          <a:p>
            <a:r>
              <a:rPr lang="en-US" dirty="0"/>
              <a:t>Always use the </a:t>
            </a:r>
            <a:r>
              <a:rPr lang="en-US" b="1" dirty="0"/>
              <a:t>Internal Gateway</a:t>
            </a:r>
          </a:p>
          <a:p>
            <a:r>
              <a:rPr lang="en-US" b="1" dirty="0"/>
              <a:t>Temporary </a:t>
            </a:r>
            <a:r>
              <a:rPr lang="en-US" dirty="0"/>
              <a:t>network/service downs</a:t>
            </a:r>
          </a:p>
          <a:p>
            <a:pPr lvl="1"/>
            <a:r>
              <a:rPr lang="en-US" b="1" dirty="0"/>
              <a:t>Retry </a:t>
            </a:r>
            <a:r>
              <a:rPr lang="en-US" dirty="0"/>
              <a:t>policies (for GET, PUT &amp; DELETE)</a:t>
            </a:r>
          </a:p>
          <a:p>
            <a:pPr lvl="1"/>
            <a:r>
              <a:rPr lang="en-US" dirty="0"/>
              <a:t>Working with </a:t>
            </a:r>
            <a:r>
              <a:rPr lang="en-US" b="1" dirty="0"/>
              <a:t>cached/duplicated</a:t>
            </a:r>
            <a:r>
              <a:rPr lang="en-US" dirty="0"/>
              <a:t> data</a:t>
            </a:r>
          </a:p>
          <a:p>
            <a:pPr lvl="1"/>
            <a:r>
              <a:rPr lang="en-US" b="1" dirty="0"/>
              <a:t>Fallback </a:t>
            </a:r>
            <a:r>
              <a:rPr lang="en-US" dirty="0"/>
              <a:t>logic (like async process/return)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D58516-CA54-4C53-91B1-29CF907312A6}"/>
              </a:ext>
            </a:extLst>
          </p:cNvPr>
          <p:cNvSpPr/>
          <p:nvPr/>
        </p:nvSpPr>
        <p:spPr>
          <a:xfrm>
            <a:off x="7336264" y="3311551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5D13FE-981E-48B7-AC9C-37203C131AB1}"/>
              </a:ext>
            </a:extLst>
          </p:cNvPr>
          <p:cNvSpPr/>
          <p:nvPr/>
        </p:nvSpPr>
        <p:spPr>
          <a:xfrm>
            <a:off x="7336265" y="2365693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95905A-5211-4D74-860B-AE9E56BCC23C}"/>
              </a:ext>
            </a:extLst>
          </p:cNvPr>
          <p:cNvSpPr/>
          <p:nvPr/>
        </p:nvSpPr>
        <p:spPr>
          <a:xfrm>
            <a:off x="7336265" y="4234544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22" name="Picture 6" descr="Image result for mongodb">
            <a:extLst>
              <a:ext uri="{FF2B5EF4-FFF2-40B4-BE49-F238E27FC236}">
                <a16:creationId xmlns:a16="http://schemas.microsoft.com/office/drawing/2014/main" id="{12CC00FD-B016-4473-A4A0-CA80DF0F2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8741" y="3165833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result for sql server">
            <a:extLst>
              <a:ext uri="{FF2B5EF4-FFF2-40B4-BE49-F238E27FC236}">
                <a16:creationId xmlns:a16="http://schemas.microsoft.com/office/drawing/2014/main" id="{BB48C95B-7C24-4325-919F-B489514FF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4223856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mage result for sql server">
            <a:extLst>
              <a:ext uri="{FF2B5EF4-FFF2-40B4-BE49-F238E27FC236}">
                <a16:creationId xmlns:a16="http://schemas.microsoft.com/office/drawing/2014/main" id="{C46C64FF-9A00-4559-BBDB-7319DCC89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2373186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3C89D24-F4F4-4C3D-9D0D-EA4DB6A3BE06}"/>
              </a:ext>
            </a:extLst>
          </p:cNvPr>
          <p:cNvSpPr/>
          <p:nvPr/>
        </p:nvSpPr>
        <p:spPr>
          <a:xfrm rot="5400000">
            <a:off x="9111433" y="3303866"/>
            <a:ext cx="241503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Internal Gateway</a:t>
            </a:r>
          </a:p>
        </p:txBody>
      </p:sp>
      <p:pic>
        <p:nvPicPr>
          <p:cNvPr id="27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7222A85-87AA-43BC-B8B7-2FC0A67A7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117062" y="428151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F5C2FFB-326C-4D8F-B8F0-D594647FCB42}"/>
              </a:ext>
            </a:extLst>
          </p:cNvPr>
          <p:cNvCxnSpPr>
            <a:stCxn id="20" idx="3"/>
          </p:cNvCxnSpPr>
          <p:nvPr/>
        </p:nvCxnSpPr>
        <p:spPr>
          <a:xfrm flipV="1">
            <a:off x="9534879" y="2642081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70533E-5F4C-4C23-B3E9-78FCF373EB0A}"/>
              </a:ext>
            </a:extLst>
          </p:cNvPr>
          <p:cNvCxnSpPr>
            <a:cxnSpLocks/>
            <a:stCxn id="19" idx="3"/>
            <a:endCxn id="26" idx="2"/>
          </p:cNvCxnSpPr>
          <p:nvPr/>
        </p:nvCxnSpPr>
        <p:spPr>
          <a:xfrm flipV="1">
            <a:off x="9534877" y="3580703"/>
            <a:ext cx="507235" cy="768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86618AA-67ED-47F9-AA18-4736D10542FB}"/>
              </a:ext>
            </a:extLst>
          </p:cNvPr>
          <p:cNvCxnSpPr/>
          <p:nvPr/>
        </p:nvCxnSpPr>
        <p:spPr>
          <a:xfrm flipV="1">
            <a:off x="9528730" y="4511380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7091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BA479B-AB87-45E5-8DC1-1AD7575BB3A5}"/>
              </a:ext>
            </a:extLst>
          </p:cNvPr>
          <p:cNvSpPr/>
          <p:nvPr/>
        </p:nvSpPr>
        <p:spPr>
          <a:xfrm>
            <a:off x="572654" y="2096656"/>
            <a:ext cx="4645891" cy="2456871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43160-CC8C-4B4E-8EB5-F2971060FD5E}"/>
              </a:ext>
            </a:extLst>
          </p:cNvPr>
          <p:cNvSpPr/>
          <p:nvPr/>
        </p:nvSpPr>
        <p:spPr>
          <a:xfrm>
            <a:off x="6049818" y="2873161"/>
            <a:ext cx="5828145" cy="312124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2D266D-D08A-497D-9A3D-D3008AE284A5}"/>
              </a:ext>
            </a:extLst>
          </p:cNvPr>
          <p:cNvSpPr/>
          <p:nvPr/>
        </p:nvSpPr>
        <p:spPr>
          <a:xfrm>
            <a:off x="2583872" y="2214164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A92945-BBFA-4DB4-AE6D-7315080FE5D1}"/>
              </a:ext>
            </a:extLst>
          </p:cNvPr>
          <p:cNvSpPr/>
          <p:nvPr/>
        </p:nvSpPr>
        <p:spPr>
          <a:xfrm>
            <a:off x="2583872" y="3022600"/>
            <a:ext cx="2521528" cy="607291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Dynamic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ProductAppService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Client Proxy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C7A67-7D41-4275-9A89-0B242A0D79E0}"/>
              </a:ext>
            </a:extLst>
          </p:cNvPr>
          <p:cNvSpPr/>
          <p:nvPr/>
        </p:nvSpPr>
        <p:spPr>
          <a:xfrm>
            <a:off x="2583871" y="4033047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IAuthenticator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4466D6-F4E0-4F8C-8FD3-016F055C19A2}"/>
              </a:ext>
            </a:extLst>
          </p:cNvPr>
          <p:cNvSpPr/>
          <p:nvPr/>
        </p:nvSpPr>
        <p:spPr>
          <a:xfrm>
            <a:off x="572654" y="5130446"/>
            <a:ext cx="4645891" cy="863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43EA2-4692-462C-9185-9C04CF0EC1BE}"/>
              </a:ext>
            </a:extLst>
          </p:cNvPr>
          <p:cNvSpPr/>
          <p:nvPr/>
        </p:nvSpPr>
        <p:spPr>
          <a:xfrm>
            <a:off x="6183746" y="3022600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FA7D0A-A67F-4DF2-851C-4DD0CA25BD62}"/>
              </a:ext>
            </a:extLst>
          </p:cNvPr>
          <p:cNvSpPr/>
          <p:nvPr/>
        </p:nvSpPr>
        <p:spPr>
          <a:xfrm>
            <a:off x="6183746" y="3760792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46885F-4126-47C3-AAB7-93AA040253FA}"/>
              </a:ext>
            </a:extLst>
          </p:cNvPr>
          <p:cNvSpPr/>
          <p:nvPr/>
        </p:nvSpPr>
        <p:spPr>
          <a:xfrm>
            <a:off x="6183746" y="4499048"/>
            <a:ext cx="2521528" cy="6072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(Real Implementation)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F5A5DC-0F6D-4428-A3CC-0CCF704DAA8D}"/>
              </a:ext>
            </a:extLst>
          </p:cNvPr>
          <p:cNvSpPr/>
          <p:nvPr/>
        </p:nvSpPr>
        <p:spPr>
          <a:xfrm>
            <a:off x="9238675" y="4599493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IProductRepository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B12942-612C-41C8-8EBA-726571B4B14C}"/>
              </a:ext>
            </a:extLst>
          </p:cNvPr>
          <p:cNvSpPr/>
          <p:nvPr/>
        </p:nvSpPr>
        <p:spPr>
          <a:xfrm>
            <a:off x="9598893" y="5375225"/>
            <a:ext cx="1801091" cy="52950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DB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674E29-2C51-47B2-AE22-0EC9C6CABEDD}"/>
              </a:ext>
            </a:extLst>
          </p:cNvPr>
          <p:cNvSpPr/>
          <p:nvPr/>
        </p:nvSpPr>
        <p:spPr>
          <a:xfrm>
            <a:off x="673099" y="2214164"/>
            <a:ext cx="1517074" cy="406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code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AF9C91-ADEE-4FD9-AE4B-00A5D34DA94B}"/>
              </a:ext>
            </a:extLst>
          </p:cNvPr>
          <p:cNvSpPr txBox="1"/>
          <p:nvPr/>
        </p:nvSpPr>
        <p:spPr>
          <a:xfrm>
            <a:off x="572654" y="1709006"/>
            <a:ext cx="198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Order Microservice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D3F95B-017F-4E39-8CFB-14075D0864A2}"/>
              </a:ext>
            </a:extLst>
          </p:cNvPr>
          <p:cNvSpPr txBox="1"/>
          <p:nvPr/>
        </p:nvSpPr>
        <p:spPr>
          <a:xfrm>
            <a:off x="6049818" y="2503828"/>
            <a:ext cx="21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Product Microservice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1CFE34-D405-4CEA-A897-4786FC1897B7}"/>
              </a:ext>
            </a:extLst>
          </p:cNvPr>
          <p:cNvCxnSpPr>
            <a:stCxn id="17" idx="3"/>
            <a:endCxn id="5" idx="1"/>
          </p:cNvCxnSpPr>
          <p:nvPr/>
        </p:nvCxnSpPr>
        <p:spPr>
          <a:xfrm>
            <a:off x="2190173" y="2417364"/>
            <a:ext cx="39369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68889D-8106-4F3C-B4C0-7A4BFCF48885}"/>
              </a:ext>
            </a:extLst>
          </p:cNvPr>
          <p:cNvCxnSpPr>
            <a:stCxn id="6" idx="0"/>
            <a:endCxn id="5" idx="2"/>
          </p:cNvCxnSpPr>
          <p:nvPr/>
        </p:nvCxnSpPr>
        <p:spPr>
          <a:xfrm flipV="1">
            <a:off x="3844636" y="2620564"/>
            <a:ext cx="0" cy="402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8067530-B4B0-4A6B-B78E-8A75C126A9BC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3844635" y="3629891"/>
            <a:ext cx="1" cy="4031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ABA5D03-D906-471B-ADCA-6172ED81C3D1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5105400" y="3225800"/>
            <a:ext cx="1078346" cy="1004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2467FE7-9F3F-4DFD-A091-E8A810062621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7444510" y="3429000"/>
            <a:ext cx="0" cy="3317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F97AF2-0313-4BB0-815D-0B34BBE3AD15}"/>
              </a:ext>
            </a:extLst>
          </p:cNvPr>
          <p:cNvCxnSpPr>
            <a:stCxn id="13" idx="0"/>
            <a:endCxn id="12" idx="2"/>
          </p:cNvCxnSpPr>
          <p:nvPr/>
        </p:nvCxnSpPr>
        <p:spPr>
          <a:xfrm flipV="1">
            <a:off x="7444510" y="4167192"/>
            <a:ext cx="0" cy="3318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8AE81F5-B7CA-404F-8F83-C83124FFFDE2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8705274" y="4802693"/>
            <a:ext cx="5334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B99F6F8-07D8-4AF5-8C79-97F7D02D8EC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10499439" y="5005893"/>
            <a:ext cx="0" cy="369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7073831-81DC-44CB-8B7A-F70652734EAA}"/>
              </a:ext>
            </a:extLst>
          </p:cNvPr>
          <p:cNvCxnSpPr>
            <a:stCxn id="7" idx="2"/>
          </p:cNvCxnSpPr>
          <p:nvPr/>
        </p:nvCxnSpPr>
        <p:spPr>
          <a:xfrm>
            <a:off x="3844635" y="4439447"/>
            <a:ext cx="0" cy="6909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01C02C9-2534-450A-B4B6-A18336F94F7D}"/>
              </a:ext>
            </a:extLst>
          </p:cNvPr>
          <p:cNvSpPr txBox="1"/>
          <p:nvPr/>
        </p:nvSpPr>
        <p:spPr>
          <a:xfrm>
            <a:off x="3794411" y="4636345"/>
            <a:ext cx="92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OAuth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82A0E7-E0F9-4857-A958-91B8FCC47822}"/>
              </a:ext>
            </a:extLst>
          </p:cNvPr>
          <p:cNvSpPr txBox="1"/>
          <p:nvPr/>
        </p:nvSpPr>
        <p:spPr>
          <a:xfrm>
            <a:off x="5315522" y="3256177"/>
            <a:ext cx="71351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REST</a:t>
            </a:r>
          </a:p>
          <a:p>
            <a:r>
              <a:rPr lang="en-US" sz="1600" dirty="0"/>
              <a:t>(retry)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0150565-6FBF-485C-A2BE-EEBA70F6D1A3}"/>
              </a:ext>
            </a:extLst>
          </p:cNvPr>
          <p:cNvSpPr/>
          <p:nvPr/>
        </p:nvSpPr>
        <p:spPr>
          <a:xfrm>
            <a:off x="673099" y="3563103"/>
            <a:ext cx="1517074" cy="870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Http Context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access_token</a:t>
            </a:r>
            <a:r>
              <a:rPr lang="en-US" sz="16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ECDD5C0-8DF3-4835-9E11-DB0A85C06CF0}"/>
              </a:ext>
            </a:extLst>
          </p:cNvPr>
          <p:cNvCxnSpPr>
            <a:stCxn id="7" idx="1"/>
          </p:cNvCxnSpPr>
          <p:nvPr/>
        </p:nvCxnSpPr>
        <p:spPr>
          <a:xfrm flipH="1">
            <a:off x="2190173" y="4236247"/>
            <a:ext cx="39369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5C04336-49B3-4837-9995-57544D7DF94A}"/>
              </a:ext>
            </a:extLst>
          </p:cNvPr>
          <p:cNvSpPr txBox="1"/>
          <p:nvPr/>
        </p:nvSpPr>
        <p:spPr>
          <a:xfrm>
            <a:off x="3392625" y="3639127"/>
            <a:ext cx="1978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auth token</a:t>
            </a:r>
          </a:p>
        </p:txBody>
      </p:sp>
    </p:spTree>
    <p:extLst>
      <p:ext uri="{BB962C8B-B14F-4D97-AF65-F5344CB8AC3E}">
        <p14:creationId xmlns:p14="http://schemas.microsoft.com/office/powerpoint/2010/main" val="239965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9A51F-A178-41CA-BEC8-253A64F1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04F2A-218B-4E41-8702-8B3CCE01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CDF6A-AAE5-414F-B3CD-EA6B83D4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252412"/>
            <a:ext cx="108299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42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14647389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Messaging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3363172"/>
            <a:ext cx="5666232" cy="2969895"/>
          </a:xfrm>
        </p:spPr>
        <p:txBody>
          <a:bodyPr>
            <a:normAutofit/>
          </a:bodyPr>
          <a:lstStyle/>
          <a:p>
            <a:r>
              <a:rPr lang="en-US" dirty="0"/>
              <a:t>Message Broker (e.g. RabbitMQ):</a:t>
            </a:r>
          </a:p>
          <a:p>
            <a:r>
              <a:rPr lang="en-US" dirty="0"/>
              <a:t>Ordered delivery (FIFO)</a:t>
            </a:r>
          </a:p>
          <a:p>
            <a:r>
              <a:rPr lang="en-US" dirty="0"/>
              <a:t>Messaging services may not be online at the same time.</a:t>
            </a:r>
          </a:p>
          <a:p>
            <a:r>
              <a:rPr lang="en-US" dirty="0"/>
              <a:t>Persistent messages / delivery guarantee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2484596" y="2145479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597" y="2403529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48" y="2403529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299" y="2393484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150" y="2393484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001" y="2393484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538186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Receiver Service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83820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Sender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stCxn id="29" idx="3"/>
          </p:cNvCxnSpPr>
          <p:nvPr/>
        </p:nvCxnSpPr>
        <p:spPr>
          <a:xfrm>
            <a:off x="2111587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stCxn id="14" idx="3"/>
            <a:endCxn id="22" idx="1"/>
          </p:cNvCxnSpPr>
          <p:nvPr/>
        </p:nvCxnSpPr>
        <p:spPr>
          <a:xfrm>
            <a:off x="5008851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876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Pub-Sub Msg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940832"/>
            <a:ext cx="8207406" cy="2597686"/>
          </a:xfrm>
        </p:spPr>
        <p:txBody>
          <a:bodyPr>
            <a:normAutofit/>
          </a:bodyPr>
          <a:lstStyle/>
          <a:p>
            <a:r>
              <a:rPr lang="en-US" dirty="0"/>
              <a:t>Publish messages to a topic</a:t>
            </a:r>
          </a:p>
          <a:p>
            <a:r>
              <a:rPr lang="en-US" dirty="0"/>
              <a:t>Multiple services may subscribe to same topic</a:t>
            </a:r>
          </a:p>
          <a:p>
            <a:r>
              <a:rPr lang="en-US" dirty="0"/>
              <a:t>Each subscriber gets a copy of each message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6521503" y="2577487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504" y="2835537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355" y="2835537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206" y="2825492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057" y="2825492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908" y="2825492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9859034" y="2103862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4590836" y="2577487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Publishing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864223" y="2953915"/>
            <a:ext cx="65728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9043975" y="2480290"/>
            <a:ext cx="815059" cy="34869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1274D97A-52A9-4261-B931-2048CD654DC0}"/>
              </a:ext>
            </a:extLst>
          </p:cNvPr>
          <p:cNvSpPr/>
          <p:nvPr/>
        </p:nvSpPr>
        <p:spPr>
          <a:xfrm>
            <a:off x="9855468" y="2960270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1CCE3A9-2E07-489B-9D34-F3A12A35026B}"/>
              </a:ext>
            </a:extLst>
          </p:cNvPr>
          <p:cNvSpPr/>
          <p:nvPr/>
        </p:nvSpPr>
        <p:spPr>
          <a:xfrm>
            <a:off x="9855467" y="3816151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ECDF93-4BFE-4709-A583-44A30191F54F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9042191" y="2965388"/>
            <a:ext cx="813277" cy="3713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9EADF0B-80DD-4E4F-90B3-10435EBB7852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9038833" y="3076985"/>
            <a:ext cx="816634" cy="11155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902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5788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ABP Infrastructure</a:t>
            </a:r>
          </a:p>
          <a:p>
            <a:r>
              <a:rPr lang="en-US" dirty="0" err="1"/>
              <a:t>IDistributedEventBus</a:t>
            </a:r>
            <a:r>
              <a:rPr lang="en-US" dirty="0"/>
              <a:t> Service</a:t>
            </a:r>
          </a:p>
          <a:p>
            <a:pPr lvl="1"/>
            <a:r>
              <a:rPr lang="en-US" dirty="0"/>
              <a:t>Directly publish an event</a:t>
            </a:r>
          </a:p>
          <a:p>
            <a:r>
              <a:rPr lang="en-US" dirty="0" err="1"/>
              <a:t>AggregateRoot.AddDistributedEvent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Publish event on save/update</a:t>
            </a:r>
          </a:p>
          <a:p>
            <a:r>
              <a:rPr lang="en-US" dirty="0"/>
              <a:t>Automatic Events</a:t>
            </a:r>
          </a:p>
          <a:p>
            <a:pPr lvl="1"/>
            <a:r>
              <a:rPr lang="en-US" dirty="0"/>
              <a:t>On Create, Update &amp; Delete of entities</a:t>
            </a:r>
          </a:p>
          <a:p>
            <a:r>
              <a:rPr lang="en-US" dirty="0" err="1"/>
              <a:t>IDistributedEventHandler</a:t>
            </a:r>
            <a:endParaRPr lang="en-US" dirty="0"/>
          </a:p>
          <a:p>
            <a:pPr lvl="1"/>
            <a:r>
              <a:rPr lang="en-US" dirty="0"/>
              <a:t>Subscribe to and handle events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D258BB-F3D8-4D59-B494-F086E3365AC8}"/>
              </a:ext>
            </a:extLst>
          </p:cNvPr>
          <p:cNvSpPr/>
          <p:nvPr/>
        </p:nvSpPr>
        <p:spPr>
          <a:xfrm>
            <a:off x="7398329" y="3574718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26D406-6946-4D87-9871-CD41E2504A0B}"/>
              </a:ext>
            </a:extLst>
          </p:cNvPr>
          <p:cNvSpPr/>
          <p:nvPr/>
        </p:nvSpPr>
        <p:spPr>
          <a:xfrm>
            <a:off x="7398330" y="2628860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FEEDAD-9B52-4B62-B148-D845E17D47C7}"/>
              </a:ext>
            </a:extLst>
          </p:cNvPr>
          <p:cNvSpPr/>
          <p:nvPr/>
        </p:nvSpPr>
        <p:spPr>
          <a:xfrm>
            <a:off x="7398330" y="4497711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7" name="Picture 6" descr="Image result for mongodb">
            <a:extLst>
              <a:ext uri="{FF2B5EF4-FFF2-40B4-BE49-F238E27FC236}">
                <a16:creationId xmlns:a16="http://schemas.microsoft.com/office/drawing/2014/main" id="{02F797F8-5757-4FF0-BAC9-3036343ED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806" y="3429000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sql server">
            <a:extLst>
              <a:ext uri="{FF2B5EF4-FFF2-40B4-BE49-F238E27FC236}">
                <a16:creationId xmlns:a16="http://schemas.microsoft.com/office/drawing/2014/main" id="{57EBBB3F-B0BC-468E-884A-91DFDE256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4487023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sql server">
            <a:extLst>
              <a:ext uri="{FF2B5EF4-FFF2-40B4-BE49-F238E27FC236}">
                <a16:creationId xmlns:a16="http://schemas.microsoft.com/office/drawing/2014/main" id="{DCA87976-88D3-4812-A7AB-AC56E9736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2636353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DE8D0E7-9340-4B3F-830E-191D46E9521E}"/>
              </a:ext>
            </a:extLst>
          </p:cNvPr>
          <p:cNvSpPr/>
          <p:nvPr/>
        </p:nvSpPr>
        <p:spPr>
          <a:xfrm rot="5400000" flipH="1">
            <a:off x="9196011" y="3567031"/>
            <a:ext cx="2415031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1" name="Picture 2" descr="Image result for rabbitmq logo">
            <a:extLst>
              <a:ext uri="{FF2B5EF4-FFF2-40B4-BE49-F238E27FC236}">
                <a16:creationId xmlns:a16="http://schemas.microsoft.com/office/drawing/2014/main" id="{32A984CB-A54C-4764-A76F-65980B2FE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6575" y="3515332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18A7D8-192F-4A34-B2B9-6055A11C1251}"/>
              </a:ext>
            </a:extLst>
          </p:cNvPr>
          <p:cNvSpPr txBox="1"/>
          <p:nvPr/>
        </p:nvSpPr>
        <p:spPr>
          <a:xfrm>
            <a:off x="10678528" y="4160075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6334E38-8EC9-4174-A694-0EBAC05D261C}"/>
              </a:ext>
            </a:extLst>
          </p:cNvPr>
          <p:cNvCxnSpPr>
            <a:cxnSpLocks/>
          </p:cNvCxnSpPr>
          <p:nvPr/>
        </p:nvCxnSpPr>
        <p:spPr>
          <a:xfrm>
            <a:off x="9589264" y="2903606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BA2F2D-EFA9-4C8E-A032-694115D8A74A}"/>
              </a:ext>
            </a:extLst>
          </p:cNvPr>
          <p:cNvCxnSpPr>
            <a:cxnSpLocks/>
          </p:cNvCxnSpPr>
          <p:nvPr/>
        </p:nvCxnSpPr>
        <p:spPr>
          <a:xfrm flipV="1">
            <a:off x="9596942" y="3869771"/>
            <a:ext cx="529748" cy="7688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3FF1DE-EC04-4E51-9407-C92A076CC38A}"/>
              </a:ext>
            </a:extLst>
          </p:cNvPr>
          <p:cNvCxnSpPr>
            <a:cxnSpLocks/>
          </p:cNvCxnSpPr>
          <p:nvPr/>
        </p:nvCxnSpPr>
        <p:spPr>
          <a:xfrm flipV="1">
            <a:off x="9596942" y="4806244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067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677947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6878212" y="212241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9336948" y="2122416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689" y="197669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5700" y="2129909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6878212" y="2793534"/>
            <a:ext cx="24587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BlogId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CreatorId</a:t>
            </a:r>
            <a:r>
              <a:rPr lang="en-US" dirty="0">
                <a:solidFill>
                  <a:srgbClr val="FF0000"/>
                </a:solidFill>
              </a:rPr>
              <a:t> (</a:t>
            </a:r>
            <a:r>
              <a:rPr lang="en-US" dirty="0" err="1">
                <a:solidFill>
                  <a:srgbClr val="FF0000"/>
                </a:solidFill>
              </a:rPr>
              <a:t>UserId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ReadCount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ViewCount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9336946" y="2785145"/>
            <a:ext cx="24587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UserName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TwoFactorEnabled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CBC16BB-CF72-4116-8DBC-D163CA94E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5788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Requirements</a:t>
            </a:r>
          </a:p>
          <a:p>
            <a:r>
              <a:rPr lang="en-US" sz="2400" dirty="0"/>
              <a:t>Blogging has a single </a:t>
            </a:r>
            <a:r>
              <a:rPr lang="en-US" sz="2400" dirty="0" err="1"/>
              <a:t>UserId</a:t>
            </a:r>
            <a:r>
              <a:rPr lang="en-US" sz="2400" dirty="0"/>
              <a:t> and needs to other info (Name, Surname, Email… </a:t>
            </a:r>
            <a:r>
              <a:rPr lang="en-US" sz="2400" dirty="0" err="1"/>
              <a:t>etc</a:t>
            </a:r>
            <a:r>
              <a:rPr lang="en-US" sz="2400" dirty="0"/>
              <a:t>).</a:t>
            </a:r>
          </a:p>
          <a:p>
            <a:pPr lvl="1"/>
            <a:r>
              <a:rPr lang="en-US" sz="2000" b="1" dirty="0"/>
              <a:t>REST Call</a:t>
            </a:r>
            <a:r>
              <a:rPr lang="en-US" sz="2000" dirty="0"/>
              <a:t>? Can be slow and also leads to a heavy load to the Identity (all services may use it).</a:t>
            </a:r>
          </a:p>
          <a:p>
            <a:r>
              <a:rPr lang="en-US" sz="2400" dirty="0"/>
              <a:t>Blogging service queries all posts and wants to perform a </a:t>
            </a:r>
            <a:r>
              <a:rPr lang="en-US" sz="2400" b="1" dirty="0"/>
              <a:t>join in the database </a:t>
            </a:r>
            <a:r>
              <a:rPr lang="en-US" sz="2400" dirty="0"/>
              <a:t>for a fast result.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97421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838200" y="2686682"/>
            <a:ext cx="5138761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 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6965724" y="2686682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032" y="252229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4476" y="2694175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838201" y="3357800"/>
            <a:ext cx="24587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BlogId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CreatorId</a:t>
            </a:r>
            <a:r>
              <a:rPr lang="en-US" dirty="0">
                <a:solidFill>
                  <a:srgbClr val="FF0000"/>
                </a:solidFill>
              </a:rPr>
              <a:t> (</a:t>
            </a:r>
            <a:r>
              <a:rPr lang="en-US" dirty="0" err="1">
                <a:solidFill>
                  <a:srgbClr val="FF0000"/>
                </a:solidFill>
              </a:rPr>
              <a:t>UserId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ReadCount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ViewCount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6965722" y="3349411"/>
            <a:ext cx="24587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UserName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TwoFactorEnabled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0FA33-CC97-4033-A23C-782726403678}"/>
              </a:ext>
            </a:extLst>
          </p:cNvPr>
          <p:cNvSpPr txBox="1"/>
          <p:nvPr/>
        </p:nvSpPr>
        <p:spPr>
          <a:xfrm>
            <a:off x="3518228" y="3357800"/>
            <a:ext cx="24587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/>
              <a:t>BlogUsers</a:t>
            </a:r>
            <a:r>
              <a:rPr lang="en-US" u="sng" dirty="0"/>
              <a:t>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UserName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Surname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05EF66-2244-4F69-A3F6-8517E63754EC}"/>
              </a:ext>
            </a:extLst>
          </p:cNvPr>
          <p:cNvCxnSpPr/>
          <p:nvPr/>
        </p:nvCxnSpPr>
        <p:spPr>
          <a:xfrm flipH="1">
            <a:off x="2905365" y="3842328"/>
            <a:ext cx="701964" cy="942109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F4EBF76-1515-4C20-ABD0-0BC8BB42120B}"/>
              </a:ext>
            </a:extLst>
          </p:cNvPr>
          <p:cNvSpPr txBox="1"/>
          <p:nvPr/>
        </p:nvSpPr>
        <p:spPr>
          <a:xfrm>
            <a:off x="2761211" y="4050297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join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25E921-0C14-41B6-B4F6-2D8CAA842B2D}"/>
              </a:ext>
            </a:extLst>
          </p:cNvPr>
          <p:cNvSpPr txBox="1"/>
          <p:nvPr/>
        </p:nvSpPr>
        <p:spPr>
          <a:xfrm>
            <a:off x="838200" y="1746811"/>
            <a:ext cx="87438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Create a </a:t>
            </a:r>
            <a:r>
              <a:rPr lang="en-US" sz="2800" b="1" dirty="0"/>
              <a:t>local users collection </a:t>
            </a:r>
            <a:r>
              <a:rPr lang="en-US" sz="2800" dirty="0"/>
              <a:t>with only the </a:t>
            </a:r>
            <a:r>
              <a:rPr lang="en-US" sz="2800" b="1" dirty="0"/>
              <a:t>fields needed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29340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679016-6C4A-4916-8643-880DC727525B}"/>
              </a:ext>
            </a:extLst>
          </p:cNvPr>
          <p:cNvSpPr/>
          <p:nvPr/>
        </p:nvSpPr>
        <p:spPr>
          <a:xfrm>
            <a:off x="3387435" y="2586298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9B40A-231E-4E24-84A6-2E83CA2C8A70}"/>
              </a:ext>
            </a:extLst>
          </p:cNvPr>
          <p:cNvSpPr/>
          <p:nvPr/>
        </p:nvSpPr>
        <p:spPr>
          <a:xfrm>
            <a:off x="7529944" y="2586298"/>
            <a:ext cx="2740892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 descr="Image result for mongodb">
            <a:extLst>
              <a:ext uri="{FF2B5EF4-FFF2-40B4-BE49-F238E27FC236}">
                <a16:creationId xmlns:a16="http://schemas.microsoft.com/office/drawing/2014/main" id="{F711B05F-AA03-43F4-B31E-96F4004D6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200" y="3260136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sql server">
            <a:extLst>
              <a:ext uri="{FF2B5EF4-FFF2-40B4-BE49-F238E27FC236}">
                <a16:creationId xmlns:a16="http://schemas.microsoft.com/office/drawing/2014/main" id="{9067B3B0-A07E-4615-8F71-F8DADA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8533" y="2789498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CBF1ED7-C44D-42AD-BDB6-8554F9920829}"/>
              </a:ext>
            </a:extLst>
          </p:cNvPr>
          <p:cNvSpPr/>
          <p:nvPr/>
        </p:nvSpPr>
        <p:spPr>
          <a:xfrm>
            <a:off x="1064489" y="3411711"/>
            <a:ext cx="2521528" cy="5377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UserSynchronizer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cs typeface="Courier New" panose="02070309020205020404" pitchFamily="49" charset="0"/>
              </a:rPr>
              <a:t>(event handler)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D8F814-A9F6-4D57-B0E4-9A572A8DD1E7}"/>
              </a:ext>
            </a:extLst>
          </p:cNvPr>
          <p:cNvSpPr/>
          <p:nvPr/>
        </p:nvSpPr>
        <p:spPr>
          <a:xfrm>
            <a:off x="1064489" y="2586298"/>
            <a:ext cx="1854201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C2B556-F9BD-445C-BB56-9E7FC07E2BF0}"/>
              </a:ext>
            </a:extLst>
          </p:cNvPr>
          <p:cNvSpPr/>
          <p:nvPr/>
        </p:nvSpPr>
        <p:spPr>
          <a:xfrm>
            <a:off x="7529944" y="3454251"/>
            <a:ext cx="2740892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IDistributedEventBus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631392-9FB1-4A5C-834B-209A2FC25FDC}"/>
              </a:ext>
            </a:extLst>
          </p:cNvPr>
          <p:cNvSpPr/>
          <p:nvPr/>
        </p:nvSpPr>
        <p:spPr>
          <a:xfrm flipH="1">
            <a:off x="2805545" y="4924777"/>
            <a:ext cx="5608782" cy="55367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2" name="Picture 2" descr="Image result for rabbitmq logo">
            <a:extLst>
              <a:ext uri="{FF2B5EF4-FFF2-40B4-BE49-F238E27FC236}">
                <a16:creationId xmlns:a16="http://schemas.microsoft.com/office/drawing/2014/main" id="{CBD2AF8B-8229-4ED9-BB42-4345CD1A5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392" y="4974266"/>
            <a:ext cx="441499" cy="467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7255A36-A835-452C-A723-6327BCC6C6DA}"/>
              </a:ext>
            </a:extLst>
          </p:cNvPr>
          <p:cNvSpPr txBox="1"/>
          <p:nvPr/>
        </p:nvSpPr>
        <p:spPr>
          <a:xfrm>
            <a:off x="7445891" y="5104507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RabbitMQ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63BE79-79C7-4515-8AE1-7626D812B04D}"/>
              </a:ext>
            </a:extLst>
          </p:cNvPr>
          <p:cNvSpPr/>
          <p:nvPr/>
        </p:nvSpPr>
        <p:spPr>
          <a:xfrm>
            <a:off x="923636" y="2336800"/>
            <a:ext cx="5172364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597B99-7FBC-45F1-99BD-63D14DD21BC8}"/>
              </a:ext>
            </a:extLst>
          </p:cNvPr>
          <p:cNvSpPr/>
          <p:nvPr/>
        </p:nvSpPr>
        <p:spPr>
          <a:xfrm>
            <a:off x="7389090" y="2336800"/>
            <a:ext cx="4082473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0354D5-DDEE-4266-9207-9806497FDB9B}"/>
              </a:ext>
            </a:extLst>
          </p:cNvPr>
          <p:cNvSpPr txBox="1"/>
          <p:nvPr/>
        </p:nvSpPr>
        <p:spPr>
          <a:xfrm>
            <a:off x="923636" y="1809353"/>
            <a:ext cx="221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Blogging Service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B35472-342C-49AF-996B-0168F4FE83E3}"/>
              </a:ext>
            </a:extLst>
          </p:cNvPr>
          <p:cNvSpPr txBox="1"/>
          <p:nvPr/>
        </p:nvSpPr>
        <p:spPr>
          <a:xfrm>
            <a:off x="9310254" y="1809353"/>
            <a:ext cx="21194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Identity Service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8BF96E9-1AC9-457D-B73A-DE209637199E}"/>
              </a:ext>
            </a:extLst>
          </p:cNvPr>
          <p:cNvCxnSpPr>
            <a:stCxn id="9" idx="3"/>
            <a:endCxn id="4" idx="1"/>
          </p:cNvCxnSpPr>
          <p:nvPr/>
        </p:nvCxnSpPr>
        <p:spPr>
          <a:xfrm>
            <a:off x="2918690" y="2789498"/>
            <a:ext cx="468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E1F022-32A8-4146-BD4C-17889D64AD2C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908963" y="2789498"/>
            <a:ext cx="16209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009276B-913E-49C1-A008-8159368BAC7D}"/>
              </a:ext>
            </a:extLst>
          </p:cNvPr>
          <p:cNvCxnSpPr>
            <a:cxnSpLocks/>
          </p:cNvCxnSpPr>
          <p:nvPr/>
        </p:nvCxnSpPr>
        <p:spPr>
          <a:xfrm>
            <a:off x="5342971" y="2992698"/>
            <a:ext cx="0" cy="581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8415BA-F853-4D51-9AAA-0BF8B37FE581}"/>
              </a:ext>
            </a:extLst>
          </p:cNvPr>
          <p:cNvCxnSpPr>
            <a:endCxn id="8" idx="2"/>
          </p:cNvCxnSpPr>
          <p:nvPr/>
        </p:nvCxnSpPr>
        <p:spPr>
          <a:xfrm flipH="1" flipV="1">
            <a:off x="2325253" y="3949501"/>
            <a:ext cx="1062182" cy="975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DFD841B-FD23-40F2-A822-47C336F7F917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586017" y="3680606"/>
            <a:ext cx="1216892" cy="18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39D9385-30D9-4DBD-95EA-F37BFC14CBB7}"/>
              </a:ext>
            </a:extLst>
          </p:cNvPr>
          <p:cNvCxnSpPr>
            <a:stCxn id="10" idx="2"/>
          </p:cNvCxnSpPr>
          <p:nvPr/>
        </p:nvCxnSpPr>
        <p:spPr>
          <a:xfrm flipH="1">
            <a:off x="7529944" y="3860651"/>
            <a:ext cx="1370446" cy="1064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DD866C4-6BB5-4514-8B18-8E060F70F282}"/>
              </a:ext>
            </a:extLst>
          </p:cNvPr>
          <p:cNvSpPr txBox="1"/>
          <p:nvPr/>
        </p:nvSpPr>
        <p:spPr>
          <a:xfrm>
            <a:off x="8173699" y="4305659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publish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D4B4A8-DABC-48D4-BFCE-8CF539416610}"/>
              </a:ext>
            </a:extLst>
          </p:cNvPr>
          <p:cNvSpPr txBox="1"/>
          <p:nvPr/>
        </p:nvSpPr>
        <p:spPr>
          <a:xfrm>
            <a:off x="1375619" y="4391177"/>
            <a:ext cx="1617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Subscribe &amp; receive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6A8ECA-6647-4565-A4D0-459613761EB2}"/>
              </a:ext>
            </a:extLst>
          </p:cNvPr>
          <p:cNvSpPr txBox="1"/>
          <p:nvPr/>
        </p:nvSpPr>
        <p:spPr>
          <a:xfrm>
            <a:off x="6377708" y="2473786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A159BD-D8B4-4502-9A46-3DB3DE07C3A5}"/>
              </a:ext>
            </a:extLst>
          </p:cNvPr>
          <p:cNvSpPr txBox="1"/>
          <p:nvPr/>
        </p:nvSpPr>
        <p:spPr>
          <a:xfrm>
            <a:off x="5353445" y="3096257"/>
            <a:ext cx="1140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Insert/delete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820E7B-B6D5-4D92-A5C6-C22A12ABDDF7}"/>
              </a:ext>
            </a:extLst>
          </p:cNvPr>
          <p:cNvSpPr txBox="1"/>
          <p:nvPr/>
        </p:nvSpPr>
        <p:spPr>
          <a:xfrm>
            <a:off x="3749539" y="3338643"/>
            <a:ext cx="702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update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211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10045586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process of </a:t>
            </a:r>
            <a:r>
              <a:rPr lang="en-US" b="1" dirty="0"/>
              <a:t>giving permission to a user or client</a:t>
            </a:r>
            <a:r>
              <a:rPr lang="en-US" dirty="0"/>
              <a:t> to perform specific actions in the system.</a:t>
            </a:r>
          </a:p>
          <a:p>
            <a:pPr lvl="1"/>
            <a:r>
              <a:rPr lang="en-US" dirty="0"/>
              <a:t>Examples: “Create a product”, “Show a report”, “Delete a user”…</a:t>
            </a:r>
          </a:p>
          <a:p>
            <a:r>
              <a:rPr lang="en-US" dirty="0"/>
              <a:t>Permissions are </a:t>
            </a:r>
            <a:r>
              <a:rPr lang="en-US" b="1" dirty="0"/>
              <a:t>not stored</a:t>
            </a:r>
            <a:r>
              <a:rPr lang="en-US" dirty="0"/>
              <a:t> in the access token!</a:t>
            </a:r>
          </a:p>
          <a:p>
            <a:pPr lvl="1"/>
            <a:r>
              <a:rPr lang="en-US" dirty="0"/>
              <a:t>Access tokens are sent in </a:t>
            </a:r>
            <a:r>
              <a:rPr lang="en-US" b="1" dirty="0"/>
              <a:t>every request</a:t>
            </a:r>
            <a:r>
              <a:rPr lang="en-US" dirty="0"/>
              <a:t>, so we want to keep it small</a:t>
            </a:r>
          </a:p>
          <a:p>
            <a:pPr lvl="1"/>
            <a:r>
              <a:rPr lang="en-US" dirty="0"/>
              <a:t>Access tokens have relatively </a:t>
            </a:r>
            <a:r>
              <a:rPr lang="en-US" b="1" dirty="0"/>
              <a:t>long lifetime</a:t>
            </a:r>
            <a:r>
              <a:rPr lang="en-US" dirty="0"/>
              <a:t>, but permissions may change more frequently</a:t>
            </a:r>
          </a:p>
        </p:txBody>
      </p:sp>
    </p:spTree>
    <p:extLst>
      <p:ext uri="{BB962C8B-B14F-4D97-AF65-F5344CB8AC3E}">
        <p14:creationId xmlns:p14="http://schemas.microsoft.com/office/powerpoint/2010/main" val="350284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50D4CB-49E6-44E2-8A24-7CDDCA63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742" y="557845"/>
            <a:ext cx="6813958" cy="59350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AD3C-0414-49BD-B0EE-0EC822257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ASP.NET Boilerplate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4C7D6-8932-4AC6-8C0F-F81662BC5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6.000+ stars on GitHub</a:t>
            </a:r>
          </a:p>
          <a:p>
            <a:r>
              <a:rPr lang="en-US" dirty="0"/>
              <a:t>1.000.000+ downloads on </a:t>
            </a:r>
            <a:r>
              <a:rPr lang="en-US" dirty="0" err="1"/>
              <a:t>Nuget</a:t>
            </a:r>
            <a:endParaRPr lang="en-US" dirty="0"/>
          </a:p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aspnetboilerplate.com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3DB1E3-BE03-4355-86D9-DA5CC2D13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25360"/>
            <a:ext cx="5026109" cy="229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691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ABP has a permission system where any module or service can </a:t>
            </a:r>
            <a:r>
              <a:rPr lang="en-US" b="1" dirty="0"/>
              <a:t>define</a:t>
            </a:r>
            <a:r>
              <a:rPr lang="en-US" dirty="0"/>
              <a:t> and </a:t>
            </a:r>
            <a:r>
              <a:rPr lang="en-US" b="1" dirty="0"/>
              <a:t>check</a:t>
            </a:r>
            <a:r>
              <a:rPr lang="en-US" dirty="0"/>
              <a:t> permissions.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CB9509-B2D4-445E-8FF1-AC471D094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159" y="2915226"/>
            <a:ext cx="9696583" cy="339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4021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ABP has a permission system where any module or service can </a:t>
            </a:r>
            <a:r>
              <a:rPr lang="en-US" b="1" dirty="0"/>
              <a:t>define</a:t>
            </a:r>
            <a:r>
              <a:rPr lang="en-US" dirty="0"/>
              <a:t> and </a:t>
            </a:r>
            <a:r>
              <a:rPr lang="en-US" b="1" dirty="0"/>
              <a:t>check</a:t>
            </a:r>
            <a:r>
              <a:rPr lang="en-US" dirty="0"/>
              <a:t> permissions.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ABA7E-22B0-48DE-A33E-72C539AF5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699" y="2788323"/>
            <a:ext cx="7711066" cy="370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7136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ABP has a permission system where any module or service can </a:t>
            </a:r>
            <a:r>
              <a:rPr lang="en-US" b="1" dirty="0"/>
              <a:t>define</a:t>
            </a:r>
            <a:r>
              <a:rPr lang="en-US" dirty="0"/>
              <a:t> and </a:t>
            </a:r>
            <a:r>
              <a:rPr lang="en-US" b="1" dirty="0"/>
              <a:t>check</a:t>
            </a:r>
            <a:r>
              <a:rPr lang="en-US" dirty="0"/>
              <a:t> permissions.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31FC9-26E6-406A-8EB1-3F27E3CAC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21" y="2879291"/>
            <a:ext cx="6816110" cy="24777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C39285-2B74-4B3D-BAF7-E394B7F61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050" y="5357000"/>
            <a:ext cx="622935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62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341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6469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100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073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33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D6B0-EF80-4307-AAFF-B3E699EEC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ABP </a:t>
            </a:r>
            <a:r>
              <a:rPr lang="en-US" dirty="0" err="1"/>
              <a:t>vNext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E22B2-489F-4A2E-926F-13780E521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abp.io</a:t>
            </a:r>
          </a:p>
          <a:p>
            <a:r>
              <a:rPr lang="en-US" sz="1600" dirty="0"/>
              <a:t>Modular architecture</a:t>
            </a:r>
          </a:p>
          <a:p>
            <a:r>
              <a:rPr lang="en-US" sz="1600" dirty="0"/>
              <a:t>Microservice focused</a:t>
            </a:r>
          </a:p>
          <a:p>
            <a:r>
              <a:rPr lang="en-US" sz="1600" dirty="0"/>
              <a:t>Domain Driven Design</a:t>
            </a:r>
          </a:p>
          <a:p>
            <a:r>
              <a:rPr lang="en-US" sz="1600" dirty="0"/>
              <a:t>Multi-Tenancy</a:t>
            </a:r>
          </a:p>
          <a:p>
            <a:r>
              <a:rPr lang="en-US" sz="1600" dirty="0"/>
              <a:t>Virtual File System</a:t>
            </a:r>
          </a:p>
          <a:p>
            <a:r>
              <a:rPr lang="en-US" sz="1600" dirty="0"/>
              <a:t>Dynamic Forms &amp; Tag Helpers</a:t>
            </a:r>
          </a:p>
          <a:p>
            <a:r>
              <a:rPr lang="en-US" sz="1600" dirty="0"/>
              <a:t>Theming</a:t>
            </a:r>
          </a:p>
          <a:p>
            <a:r>
              <a:rPr lang="en-US" sz="1600" dirty="0"/>
              <a:t>Background jobs</a:t>
            </a:r>
          </a:p>
          <a:p>
            <a:r>
              <a:rPr lang="en-US" sz="1600" dirty="0"/>
              <a:t>Dynamic HTTP Client Proxies</a:t>
            </a:r>
          </a:p>
          <a:p>
            <a:r>
              <a:rPr lang="en-US" sz="1600" dirty="0"/>
              <a:t>Database Agnostic</a:t>
            </a:r>
          </a:p>
          <a:p>
            <a:r>
              <a:rPr lang="en-US" sz="1600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BEC87-20CF-405E-AAE9-443937CC7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101" y="365125"/>
            <a:ext cx="7004335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954FB-3465-4475-A3C0-29122D96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08AD-59B9-4F89-8FF7-20D3FAB0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Part-I: From Monolithic to Microservice: </a:t>
            </a:r>
            <a:r>
              <a:rPr lang="en-US" b="1" dirty="0"/>
              <a:t>Challenges</a:t>
            </a:r>
            <a:r>
              <a:rPr lang="en-US" dirty="0"/>
              <a:t> of the Distributed Architecture</a:t>
            </a:r>
          </a:p>
          <a:p>
            <a:r>
              <a:rPr lang="en-US" dirty="0"/>
              <a:t>Part II: The </a:t>
            </a:r>
            <a:r>
              <a:rPr lang="en-US" b="1" dirty="0"/>
              <a:t>Implementation</a:t>
            </a:r>
          </a:p>
          <a:p>
            <a:r>
              <a:rPr lang="en-US" dirty="0"/>
              <a:t>Part III: Microservice compatible, layered </a:t>
            </a:r>
            <a:r>
              <a:rPr lang="en-US" b="1" dirty="0"/>
              <a:t>module development </a:t>
            </a:r>
            <a:r>
              <a:rPr lang="en-US" dirty="0"/>
              <a:t>model</a:t>
            </a:r>
          </a:p>
          <a:p>
            <a:r>
              <a:rPr lang="en-US" dirty="0"/>
              <a:t>Part IV: Running on </a:t>
            </a:r>
            <a:r>
              <a:rPr lang="en-US" b="1" dirty="0"/>
              <a:t>docker</a:t>
            </a:r>
            <a:r>
              <a:rPr lang="en-US" dirty="0"/>
              <a:t> containers</a:t>
            </a:r>
          </a:p>
        </p:txBody>
      </p:sp>
    </p:spTree>
    <p:extLst>
      <p:ext uri="{BB962C8B-B14F-4D97-AF65-F5344CB8AC3E}">
        <p14:creationId xmlns:p14="http://schemas.microsoft.com/office/powerpoint/2010/main" val="298486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</a:t>
            </a:r>
            <a:br>
              <a:rPr lang="en-US" sz="4800" dirty="0"/>
            </a:br>
            <a:r>
              <a:rPr lang="en-US" sz="4800" dirty="0"/>
              <a:t>From Monolithic to Microservice</a:t>
            </a:r>
            <a:br>
              <a:rPr lang="en-US" sz="4800" dirty="0"/>
            </a:br>
            <a:r>
              <a:rPr lang="en-US" sz="3200" dirty="0"/>
              <a:t>Challenges of the Distributed Architecture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30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Simple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34012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Single</a:t>
            </a:r>
            <a:r>
              <a:rPr lang="en-US" sz="2400" dirty="0"/>
              <a:t> programming language/platform</a:t>
            </a:r>
          </a:p>
          <a:p>
            <a:r>
              <a:rPr lang="en-US" sz="2400" dirty="0"/>
              <a:t>Dependency </a:t>
            </a:r>
            <a:r>
              <a:rPr lang="en-US" sz="2400" b="1" dirty="0"/>
              <a:t>Injection</a:t>
            </a:r>
            <a:r>
              <a:rPr lang="en-US" sz="2400" dirty="0"/>
              <a:t> &amp; simple </a:t>
            </a:r>
            <a:r>
              <a:rPr lang="en-US" sz="2400" b="1" dirty="0"/>
              <a:t>method calls</a:t>
            </a:r>
            <a:r>
              <a:rPr lang="en-US" sz="2400" dirty="0"/>
              <a:t>.</a:t>
            </a:r>
          </a:p>
          <a:p>
            <a:r>
              <a:rPr lang="en-US" sz="2400" dirty="0"/>
              <a:t>Easy to create database </a:t>
            </a:r>
            <a:r>
              <a:rPr lang="en-US" sz="2400" b="1" dirty="0"/>
              <a:t>transaction</a:t>
            </a:r>
            <a:r>
              <a:rPr lang="en-US" sz="2400" dirty="0"/>
              <a:t> scopes.</a:t>
            </a:r>
          </a:p>
          <a:p>
            <a:r>
              <a:rPr lang="en-US" sz="2400" b="1" dirty="0"/>
              <a:t>In-process</a:t>
            </a:r>
            <a:r>
              <a:rPr lang="en-US" sz="2400" dirty="0"/>
              <a:t> &amp; transactional messaging / event bus.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67543-6C2F-4B91-BC6C-4D2AE16CA551}"/>
              </a:ext>
            </a:extLst>
          </p:cNvPr>
          <p:cNvSpPr/>
          <p:nvPr/>
        </p:nvSpPr>
        <p:spPr>
          <a:xfrm>
            <a:off x="8863584" y="1999488"/>
            <a:ext cx="2685288" cy="2112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Monolithic Application</a:t>
            </a:r>
          </a:p>
          <a:p>
            <a:pPr algn="ctr"/>
            <a:r>
              <a:rPr lang="en-US" dirty="0"/>
              <a:t>(UI, APIs, Services,  DTOs, Entities, Repositories…)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42594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206228" y="4111752"/>
            <a:ext cx="0" cy="535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27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Organize codebase </a:t>
            </a:r>
            <a:r>
              <a:rPr lang="en-US" sz="2400" dirty="0"/>
              <a:t>better by layering</a:t>
            </a:r>
          </a:p>
          <a:p>
            <a:r>
              <a:rPr lang="en-US" sz="2400" dirty="0"/>
              <a:t>Domain Driven Design (</a:t>
            </a:r>
            <a:r>
              <a:rPr lang="en-US" sz="2400" b="1" dirty="0"/>
              <a:t>DDD</a:t>
            </a:r>
            <a:r>
              <a:rPr lang="en-US" sz="2400" dirty="0"/>
              <a:t>) offers four fundamental layers:</a:t>
            </a:r>
          </a:p>
          <a:p>
            <a:pPr lvl="1"/>
            <a:r>
              <a:rPr lang="en-US" sz="2000" dirty="0"/>
              <a:t>Domain Layer</a:t>
            </a:r>
          </a:p>
          <a:p>
            <a:pPr lvl="1"/>
            <a:r>
              <a:rPr lang="en-US" sz="2000" dirty="0"/>
              <a:t>Application Layer</a:t>
            </a:r>
          </a:p>
          <a:p>
            <a:pPr lvl="1"/>
            <a:r>
              <a:rPr lang="en-US" sz="2000" dirty="0"/>
              <a:t>Presentation Layer</a:t>
            </a:r>
          </a:p>
          <a:p>
            <a:pPr lvl="1"/>
            <a:r>
              <a:rPr lang="en-US" sz="2000" dirty="0"/>
              <a:t>Infrastructure Layer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51738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 flipH="1">
            <a:off x="10297668" y="4211319"/>
            <a:ext cx="4017" cy="436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12B070-C10C-4EE9-A11B-154EC6785AE9}"/>
              </a:ext>
            </a:extLst>
          </p:cNvPr>
          <p:cNvSpPr/>
          <p:nvPr/>
        </p:nvSpPr>
        <p:spPr>
          <a:xfrm>
            <a:off x="8747942" y="1899920"/>
            <a:ext cx="3107486" cy="2311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Infrastructure</a:t>
            </a:r>
          </a:p>
          <a:p>
            <a:pPr algn="r"/>
            <a:r>
              <a:rPr lang="en-US" dirty="0"/>
              <a:t>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ADDD9-A9E6-4A5E-8CD3-B6B28F73CC8E}"/>
              </a:ext>
            </a:extLst>
          </p:cNvPr>
          <p:cNvSpPr txBox="1"/>
          <p:nvPr/>
        </p:nvSpPr>
        <p:spPr>
          <a:xfrm>
            <a:off x="7771763" y="2139428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Presentation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A61B61-F7DD-43CD-8575-AB2D14966A91}"/>
              </a:ext>
            </a:extLst>
          </p:cNvPr>
          <p:cNvSpPr txBox="1"/>
          <p:nvPr/>
        </p:nvSpPr>
        <p:spPr>
          <a:xfrm>
            <a:off x="7771763" y="2869377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0487F6-88B9-4994-B8F2-A3DAEC4C3723}"/>
              </a:ext>
            </a:extLst>
          </p:cNvPr>
          <p:cNvSpPr txBox="1"/>
          <p:nvPr/>
        </p:nvSpPr>
        <p:spPr>
          <a:xfrm>
            <a:off x="7771763" y="3599326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Domain Layer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A67ECB-746A-451E-BAC0-C0998792D034}"/>
              </a:ext>
            </a:extLst>
          </p:cNvPr>
          <p:cNvCxnSpPr/>
          <p:nvPr/>
        </p:nvCxnSpPr>
        <p:spPr>
          <a:xfrm>
            <a:off x="8175893" y="2511284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DCF84A-0F65-483A-BDC5-566549C7D873}"/>
              </a:ext>
            </a:extLst>
          </p:cNvPr>
          <p:cNvCxnSpPr/>
          <p:nvPr/>
        </p:nvCxnSpPr>
        <p:spPr>
          <a:xfrm>
            <a:off x="8175893" y="3256419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52B157A-0B62-49CE-80CC-71D5E5E09343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97118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019BF73-90A6-43FF-9FEE-62AA8F9E9D79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24123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0709A19-2046-49AB-BA33-D7AA4C7AEAFB}"/>
              </a:ext>
            </a:extLst>
          </p:cNvPr>
          <p:cNvCxnSpPr>
            <a:cxnSpLocks/>
          </p:cNvCxnSpPr>
          <p:nvPr/>
        </p:nvCxnSpPr>
        <p:spPr>
          <a:xfrm rot="10800000">
            <a:off x="8434042" y="2507344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5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1400</Words>
  <Application>Microsoft Office PowerPoint</Application>
  <PresentationFormat>Widescreen</PresentationFormat>
  <Paragraphs>359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Calibri Light</vt:lpstr>
      <vt:lpstr>Courier New</vt:lpstr>
      <vt:lpstr>Office Theme</vt:lpstr>
      <vt:lpstr>Microservice Solution: Tools, Patterns &amp; Practices</vt:lpstr>
      <vt:lpstr>About Me</vt:lpstr>
      <vt:lpstr>PowerPoint Presentation</vt:lpstr>
      <vt:lpstr>ASP.NET Boilerplate</vt:lpstr>
      <vt:lpstr>ABP vNext</vt:lpstr>
      <vt:lpstr>Agenda</vt:lpstr>
      <vt:lpstr>Part-I From Monolithic to Microservice Challenges of the Distributed Architecture</vt:lpstr>
      <vt:lpstr>Part-I: From Monolithic to Microservice Simple Monolithic Application</vt:lpstr>
      <vt:lpstr>Part-I: From Monolithic to Microservice Layered Monolithic Application</vt:lpstr>
      <vt:lpstr>Part-I: From Monolithic to Microservice Layered Monolithic Application</vt:lpstr>
      <vt:lpstr>Part-I: From Monolithic to Microservice Modular Application</vt:lpstr>
      <vt:lpstr>Part-I: From Monolithic to Microservice Modular Application / Separated Databases</vt:lpstr>
      <vt:lpstr>Part-I: From Monolithic to Microservice Modular Application / Separated Databases</vt:lpstr>
      <vt:lpstr>Part-I: From Monolithic to Microservice Modular Application / Polyglot Persistence</vt:lpstr>
      <vt:lpstr>Part-I: From Monolithic to Microservice Modular Application / Separated Databases</vt:lpstr>
      <vt:lpstr>Part-I: From Monolithic to Microservice Distributed Services (SOA)</vt:lpstr>
      <vt:lpstr>Part-I: From Monolithic to Microservice Modular Application / Separated Databases</vt:lpstr>
      <vt:lpstr>Part-I: From Monolithic to Microservice Modular Application / Separated Databases</vt:lpstr>
      <vt:lpstr>Part-II The Implementation</vt:lpstr>
      <vt:lpstr>Part-II: The Implementation Overall Solution</vt:lpstr>
      <vt:lpstr>Part-II: The Implementation Overall Solution</vt:lpstr>
      <vt:lpstr>Part-II: The Implementation Authentication with IdentityServer4</vt:lpstr>
      <vt:lpstr>Part-II: The Implementation Authentication with IdentityServer4</vt:lpstr>
      <vt:lpstr>Part-II: The Implementation API Gateways / Overall</vt:lpstr>
      <vt:lpstr>Part-II: The Implementation API Gateways / Backend For Frontend Pattern</vt:lpstr>
      <vt:lpstr>Part-II: The Implementation API Gateways / Ocelot Library</vt:lpstr>
      <vt:lpstr>Part-II: The Implementation API Gateways / Ocelot Library</vt:lpstr>
      <vt:lpstr>Part-II: The Implementation Synchronous Communication of Microservices</vt:lpstr>
      <vt:lpstr>Part-II: The Implementation Dynamic C# API Proxies</vt:lpstr>
      <vt:lpstr>Part-II: The Implementation Dynamic C# API Proxies</vt:lpstr>
      <vt:lpstr>Part-II: The Implementation Asynchronous Communication / Messaging</vt:lpstr>
      <vt:lpstr>Part-II: The Implementation Asynchronous Communication / Pub-Sub Msg</vt:lpstr>
      <vt:lpstr>Part-II: The Implementation Asynchronous Communication / Event Bus</vt:lpstr>
      <vt:lpstr>Part-II: The Implementation Asynchronous Communication / Event Bus</vt:lpstr>
      <vt:lpstr>Part-II: The Implementation Data Duplication, Synchronization &amp; Lookup</vt:lpstr>
      <vt:lpstr>Part-II: The Implementation Data Duplication, Synchronization &amp; Lookup</vt:lpstr>
      <vt:lpstr>Part-II: The Implementation Data Duplication, Synchronization &amp; Lookup</vt:lpstr>
      <vt:lpstr>Part-II: The Implementation Data Duplication, Synchronization &amp; Lookup</vt:lpstr>
      <vt:lpstr>Part-II: The Implementation Authorization &amp; Permission System</vt:lpstr>
      <vt:lpstr>Part-II: The Implementation Authorization &amp; Permission System</vt:lpstr>
      <vt:lpstr>Part-II: The Implementation Authorization &amp; Permission System</vt:lpstr>
      <vt:lpstr>Part-II: The Implementation Authorization &amp; Permission System</vt:lpstr>
      <vt:lpstr>Part-II: The Implementation Overall Solution</vt:lpstr>
      <vt:lpstr>Part-II: The Implementation Overall Solution</vt:lpstr>
      <vt:lpstr>Part-II: The Implementation Overall Solution</vt:lpstr>
      <vt:lpstr>Part-II: The Implementation Overall Solution</vt:lpstr>
      <vt:lpstr>Part-II: The Implementation Overall 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 Solution: Tools, Patterns &amp; Practices</dc:title>
  <dc:creator>Halil Kalkan</dc:creator>
  <cp:lastModifiedBy>Halil Kalkan</cp:lastModifiedBy>
  <cp:revision>119</cp:revision>
  <dcterms:created xsi:type="dcterms:W3CDTF">2019-02-25T13:56:54Z</dcterms:created>
  <dcterms:modified xsi:type="dcterms:W3CDTF">2019-02-28T13:16:46Z</dcterms:modified>
</cp:coreProperties>
</file>

<file path=docProps/thumbnail.jpeg>
</file>